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sldIdLst>
    <p:sldId id="256" r:id="rId2"/>
    <p:sldId id="274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57" r:id="rId11"/>
    <p:sldId id="258" r:id="rId12"/>
    <p:sldId id="266" r:id="rId13"/>
    <p:sldId id="259" r:id="rId14"/>
    <p:sldId id="260" r:id="rId15"/>
    <p:sldId id="261" r:id="rId16"/>
    <p:sldId id="262" r:id="rId17"/>
    <p:sldId id="263" r:id="rId18"/>
    <p:sldId id="273" r:id="rId1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577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534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215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84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6184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880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494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2488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337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434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57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551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487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429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04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71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35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6508-55E1-41B3-8509-F3D6E21CD514}" type="datetimeFigureOut">
              <a:rPr lang="he-IL" smtClean="0"/>
              <a:t>ז'/אדר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8144-0898-4954-8C8B-B460FA269BA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7992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e.harvard.edu/~snow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rilon.wixsite.com/new-argaz" TargetMode="External"/><Relationship Id="rId2" Type="http://schemas.openxmlformats.org/officeDocument/2006/relationships/hyperlink" Target="http://tools.atozteacherstuff.com/word-search-maker/wordsearch.php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ightwords.com/sight-words/games/dominoes/card-creator/" TargetMode="External"/><Relationship Id="rId4" Type="http://schemas.openxmlformats.org/officeDocument/2006/relationships/hyperlink" Target="http://www.wordle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quizlet.com/268712168/past-simple-verbs-flash-cards/?x=1jqU&amp;i=eme4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https/www.ted.com/talks/james_veitch_this_is_what_happens_when_you_reply_to_spam_email?utm_campaign=tedspread&amp;utm_medium=referral&amp;utm_source=tedcomshare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mindmup.com/map/new/154515556706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cms.education.gov.il/EducationCMS/Units/Mazkirut_Pedagogit/English/TeachersResourceMaterials/Publications/Teachingvocabulary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âªvocabulary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68" y="232425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48914" y="5059607"/>
            <a:ext cx="90965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VOCABULARY</a:t>
            </a:r>
            <a:endParaRPr lang="he-IL" sz="9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6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×ª××× × ×§×©××¨×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345" y="2636875"/>
            <a:ext cx="4072270" cy="407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×ª××¦××ª ×ª××× × ×¢×××¨ âªrâ¬â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r="9002" b="7651"/>
          <a:stretch/>
        </p:blipFill>
        <p:spPr bwMode="auto">
          <a:xfrm>
            <a:off x="207250" y="287078"/>
            <a:ext cx="2004322" cy="179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×ª××¦××ª ×ª××× × ×¢×××¨ âªrâ¬â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r="9002" b="7651"/>
          <a:stretch/>
        </p:blipFill>
        <p:spPr bwMode="auto">
          <a:xfrm>
            <a:off x="207250" y="2502194"/>
            <a:ext cx="2004322" cy="179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×ª××¦××ª ×ª××× × ×¢×××¨ âªrâ¬â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r="9002" b="7651"/>
          <a:stretch/>
        </p:blipFill>
        <p:spPr bwMode="auto">
          <a:xfrm>
            <a:off x="207250" y="4717310"/>
            <a:ext cx="2004322" cy="179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3741" y="-90649"/>
            <a:ext cx="5422604" cy="64633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REVIEW</a:t>
            </a:r>
          </a:p>
          <a:p>
            <a:pPr algn="ctr">
              <a:lnSpc>
                <a:spcPct val="200000"/>
              </a:lnSpc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REPEAT </a:t>
            </a:r>
          </a:p>
          <a:p>
            <a:pPr algn="ctr">
              <a:lnSpc>
                <a:spcPct val="200000"/>
              </a:lnSpc>
            </a:pPr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RECYCLE</a:t>
            </a:r>
            <a:endParaRPr lang="he-IL" sz="7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2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se-studies-sugg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71" y="140463"/>
            <a:ext cx="5382569" cy="35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V="1">
            <a:off x="6432697" y="6174328"/>
            <a:ext cx="3626451" cy="45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58408" y="140463"/>
            <a:ext cx="4369982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he-IL" altLang="he-I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In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lang="en-US" altLang="he-IL" sz="2800" dirty="0">
                <a:solidFill>
                  <a:schemeClr val="bg1"/>
                </a:solidFill>
                <a:latin typeface="+mj-lt"/>
              </a:rPr>
              <a:t>an article on VOA</a:t>
            </a:r>
            <a:r>
              <a:rPr lang="he-IL" altLang="he-I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he-IL" sz="2800" dirty="0">
                <a:solidFill>
                  <a:schemeClr val="bg1"/>
                </a:solidFill>
                <a:latin typeface="+mj-lt"/>
              </a:rPr>
              <a:t>news</a:t>
            </a:r>
            <a:r>
              <a:rPr lang="he-IL" altLang="he-IL" sz="28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he-IL" altLang="he-IL" sz="2800" dirty="0" err="1">
                <a:solidFill>
                  <a:schemeClr val="bg1"/>
                </a:solidFill>
                <a:latin typeface="+mj-lt"/>
                <a:hlinkClick r:id="rId3"/>
              </a:rPr>
              <a:t>Catherine</a:t>
            </a:r>
            <a:r>
              <a:rPr lang="he-IL" altLang="he-IL" sz="2800" dirty="0">
                <a:solidFill>
                  <a:schemeClr val="bg1"/>
                </a:solidFill>
                <a:latin typeface="+mj-lt"/>
                <a:hlinkClick r:id="rId3"/>
              </a:rPr>
              <a:t> </a:t>
            </a:r>
            <a:r>
              <a:rPr lang="he-IL" altLang="he-IL" sz="2800" dirty="0" err="1">
                <a:solidFill>
                  <a:schemeClr val="bg1"/>
                </a:solidFill>
                <a:latin typeface="+mj-lt"/>
                <a:hlinkClick r:id="rId3"/>
              </a:rPr>
              <a:t>Snow</a:t>
            </a:r>
            <a:r>
              <a:rPr lang="he-IL" altLang="he-IL" sz="2800" dirty="0">
                <a:solidFill>
                  <a:schemeClr val="bg1"/>
                </a:solidFill>
                <a:latin typeface="+mj-lt"/>
                <a:hlinkClick r:id="rId3"/>
              </a:rPr>
              <a:t> </a:t>
            </a:r>
            <a:r>
              <a:rPr lang="he-IL" altLang="he-IL" sz="2800" dirty="0" err="1">
                <a:solidFill>
                  <a:schemeClr val="bg1"/>
                </a:solidFill>
                <a:latin typeface="+mj-lt"/>
                <a:hlinkClick r:id="rId3"/>
              </a:rPr>
              <a:t>of</a:t>
            </a:r>
            <a:r>
              <a:rPr lang="he-IL" altLang="he-IL" sz="2800" dirty="0">
                <a:solidFill>
                  <a:schemeClr val="bg1"/>
                </a:solidFill>
                <a:latin typeface="+mj-lt"/>
                <a:hlinkClick r:id="rId3"/>
              </a:rPr>
              <a:t> </a:t>
            </a:r>
            <a:r>
              <a:rPr lang="he-IL" altLang="he-IL" sz="2800" dirty="0" err="1">
                <a:solidFill>
                  <a:schemeClr val="bg1"/>
                </a:solidFill>
                <a:latin typeface="+mj-lt"/>
                <a:hlinkClick r:id="rId3"/>
              </a:rPr>
              <a:t>Harvard's</a:t>
            </a:r>
            <a:r>
              <a:rPr lang="he-IL" altLang="he-IL" sz="2800" dirty="0">
                <a:solidFill>
                  <a:schemeClr val="bg1"/>
                </a:solidFill>
                <a:latin typeface="+mj-lt"/>
                <a:hlinkClick r:id="rId3"/>
              </a:rPr>
              <a:t> </a:t>
            </a:r>
            <a:r>
              <a:rPr lang="he-IL" altLang="he-IL" sz="2800" dirty="0" err="1">
                <a:solidFill>
                  <a:schemeClr val="bg1"/>
                </a:solidFill>
                <a:latin typeface="+mj-lt"/>
                <a:hlinkClick r:id="rId3"/>
              </a:rPr>
              <a:t>Graduate</a:t>
            </a:r>
            <a:r>
              <a:rPr lang="he-IL" altLang="he-IL" sz="2800" dirty="0">
                <a:solidFill>
                  <a:schemeClr val="bg1"/>
                </a:solidFill>
                <a:latin typeface="+mj-lt"/>
                <a:hlinkClick r:id="rId3"/>
              </a:rPr>
              <a:t> School </a:t>
            </a:r>
            <a:r>
              <a:rPr lang="he-IL" altLang="he-IL" sz="2800" dirty="0" err="1">
                <a:solidFill>
                  <a:schemeClr val="bg1"/>
                </a:solidFill>
                <a:latin typeface="+mj-lt"/>
                <a:hlinkClick r:id="rId3"/>
              </a:rPr>
              <a:t>of</a:t>
            </a:r>
            <a:r>
              <a:rPr lang="he-IL" altLang="he-IL" sz="2800" dirty="0">
                <a:solidFill>
                  <a:schemeClr val="bg1"/>
                </a:solidFill>
                <a:latin typeface="+mj-lt"/>
                <a:hlinkClick r:id="rId3"/>
              </a:rPr>
              <a:t> </a:t>
            </a:r>
            <a:r>
              <a:rPr lang="he-IL" altLang="he-IL" sz="2800" dirty="0" err="1">
                <a:solidFill>
                  <a:schemeClr val="bg1"/>
                </a:solidFill>
                <a:latin typeface="+mj-lt"/>
                <a:hlinkClick r:id="rId3"/>
              </a:rPr>
              <a:t>Education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 </a:t>
            </a:r>
            <a:r>
              <a:rPr kumimoji="0" lang="he-IL" altLang="he-I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gives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he-IL" altLang="he-I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us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he-IL" altLang="he-I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some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he-IL" altLang="he-I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numbers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he-IL" altLang="he-I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on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he-IL" altLang="he-I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how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he-IL" altLang="he-I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many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he-IL" altLang="he-I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exposures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he-IL" altLang="he-I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you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he-IL" altLang="he-I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need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kumimoji="0" lang="he-IL" altLang="he-IL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to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a </a:t>
            </a:r>
            <a:r>
              <a:rPr lang="he-IL" altLang="he-IL" sz="2800" dirty="0" err="1">
                <a:solidFill>
                  <a:schemeClr val="bg1"/>
                </a:solidFill>
                <a:latin typeface="+mj-lt"/>
              </a:rPr>
              <a:t>word</a:t>
            </a:r>
            <a:r>
              <a:rPr lang="he-IL" altLang="he-I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he-IL" altLang="he-IL" sz="2800" dirty="0" err="1">
                <a:solidFill>
                  <a:schemeClr val="bg1"/>
                </a:solidFill>
                <a:latin typeface="+mj-lt"/>
              </a:rPr>
              <a:t>before</a:t>
            </a:r>
            <a:r>
              <a:rPr lang="he-IL" altLang="he-I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he-IL" altLang="he-IL" sz="2800" dirty="0" err="1">
                <a:solidFill>
                  <a:schemeClr val="bg1"/>
                </a:solidFill>
                <a:latin typeface="+mj-lt"/>
              </a:rPr>
              <a:t>you</a:t>
            </a:r>
            <a:r>
              <a:rPr lang="he-IL" altLang="he-I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he-IL" altLang="he-IL" sz="2800" dirty="0" err="1">
                <a:solidFill>
                  <a:schemeClr val="bg1"/>
                </a:solidFill>
                <a:latin typeface="+mj-lt"/>
              </a:rPr>
              <a:t>learn</a:t>
            </a:r>
            <a:r>
              <a:rPr lang="he-IL" altLang="he-IL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he-IL" altLang="he-IL" sz="2800" dirty="0" err="1">
                <a:solidFill>
                  <a:schemeClr val="bg1"/>
                </a:solidFill>
                <a:latin typeface="+mj-lt"/>
              </a:rPr>
              <a:t>it</a:t>
            </a:r>
            <a:r>
              <a:rPr lang="he-IL" altLang="he-IL" sz="28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altLang="he-IL" sz="2800" dirty="0">
                <a:solidFill>
                  <a:schemeClr val="bg1"/>
                </a:solidFill>
                <a:latin typeface="+mj-lt"/>
              </a:rPr>
              <a:t>yo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u need to encounter it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fifteen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twenty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times.</a:t>
            </a:r>
            <a:endParaRPr lang="he-IL" altLang="he-I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8408" y="4727778"/>
            <a:ext cx="831466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HOW DO WE REPEAT A WORD SO MANY TIMES IN CLASS?</a:t>
            </a:r>
            <a:endParaRPr lang="he-IL" sz="4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2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2072" y="969265"/>
            <a:ext cx="572414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15</a:t>
            </a:r>
            <a:endParaRPr lang="he-IL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×ª××¦××ª ×ª××× × ×¢×××¨ âª15 gifâ¬â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72" y="2439543"/>
            <a:ext cx="3875151" cy="38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3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939" y="86916"/>
            <a:ext cx="7676707" cy="649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Tic-tac-toe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Hot-cold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Bingo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What is missing?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Choral reading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Memory game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Word search</a:t>
            </a:r>
          </a:p>
          <a:p>
            <a:pPr marL="742950" lvl="1" indent="-285750" algn="l" rtl="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Kahoot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742950" lvl="1" indent="-285750" algn="l" rtl="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Quizlet</a:t>
            </a:r>
          </a:p>
          <a:p>
            <a:pPr marL="742950" lvl="1" indent="-285750" algn="l" rtl="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2"/>
              </a:rPr>
              <a:t>wordsearch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2"/>
              </a:rPr>
              <a:t> generator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742950" lvl="1" indent="-285750" algn="l" rtl="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3"/>
              </a:rPr>
              <a:t>Uri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3"/>
              </a:rPr>
              <a:t>Alon's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3"/>
              </a:rPr>
              <a:t> site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742950" lvl="1" indent="-285750" algn="l" rtl="0">
              <a:buFont typeface="Wingdings" panose="05000000000000000000" pitchFamily="2" charset="2"/>
              <a:buChar char="v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4"/>
              </a:rPr>
              <a:t>Wordle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742950" lvl="1" indent="-285750" algn="l" rtl="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hlinkClick r:id="rId5"/>
              </a:rPr>
              <a:t>Domino generator</a:t>
            </a:r>
            <a:endParaRPr lang="he-I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2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93" y="4381109"/>
            <a:ext cx="2307265" cy="2307265"/>
          </a:xfrm>
          <a:prstGeom prst="rect">
            <a:avLst/>
          </a:prstGeom>
        </p:spPr>
      </p:pic>
      <p:pic>
        <p:nvPicPr>
          <p:cNvPr id="1026" name="Picture 2" descr="×ª××¦××ª ×ª××× × ×¢×××¨ âªlets play gifâ¬â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82" y="465200"/>
            <a:ext cx="5870321" cy="34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3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לחצן פעולה: אחורה או הקודם 3">
            <a:hlinkClick r:id="rId2" highlightClick="1"/>
          </p:cNvPr>
          <p:cNvSpPr/>
          <p:nvPr/>
        </p:nvSpPr>
        <p:spPr>
          <a:xfrm>
            <a:off x="2578608" y="4681728"/>
            <a:ext cx="2075688" cy="150876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390988" y="1120246"/>
            <a:ext cx="894757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WELCOME BACK….</a:t>
            </a:r>
          </a:p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LETS LAUGHT A LITTLE</a:t>
            </a:r>
            <a:endParaRPr lang="he-IL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489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312" y="365760"/>
            <a:ext cx="7232904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work:</a:t>
            </a:r>
          </a:p>
          <a:p>
            <a:pPr algn="l" rtl="0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1- Fry’s sight words 1-25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2- Fry’s sight words 26-50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3- Categories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4- past tense flash cards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5- English Idioms flashcards</a:t>
            </a:r>
          </a:p>
          <a:p>
            <a:pPr algn="l" rtl="0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6- Sight words domino</a:t>
            </a:r>
          </a:p>
          <a:p>
            <a:pPr algn="l" rtl="0"/>
            <a:endParaRPr lang="he-IL" dirty="0"/>
          </a:p>
        </p:txBody>
      </p:sp>
      <p:pic>
        <p:nvPicPr>
          <p:cNvPr id="2050" name="Picture 2" descr="×ª××¦××ª ×ª××× × ×¢×××¨ âªhave fun gifâ¬â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2108790"/>
            <a:ext cx="2861945" cy="32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9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144" y="2112265"/>
            <a:ext cx="10972800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7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we learn today?</a:t>
            </a:r>
          </a:p>
          <a:p>
            <a:pPr algn="l" rtl="0"/>
            <a:endParaRPr lang="he-IL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904" y="786438"/>
            <a:ext cx="1298448" cy="144469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32" y="4915420"/>
            <a:ext cx="2331211" cy="1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4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×ª××¦××ª ×ª××× × ×¢×××¨ âªthank you gifâ¬â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478" y="1627727"/>
            <a:ext cx="4882769" cy="36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5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98" y="5745670"/>
            <a:ext cx="9678162" cy="981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176" y="542341"/>
            <a:ext cx="4764024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radley Hand ITC" panose="03070402050302030203" pitchFamily="66" charset="0"/>
              </a:rPr>
              <a:t>Opening 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radley Hand ITC" panose="03070402050302030203" pitchFamily="66" charset="0"/>
              </a:rPr>
              <a:t>From theory to practical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radley Hand ITC" panose="03070402050302030203" pitchFamily="66" charset="0"/>
              </a:rPr>
              <a:t>Experience in vocabulary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radley Hand ITC" panose="03070402050302030203" pitchFamily="66" charset="0"/>
              </a:rPr>
              <a:t>The three R’s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radley Hand ITC" panose="03070402050302030203" pitchFamily="66" charset="0"/>
              </a:rPr>
              <a:t>Practice ideas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radley Hand ITC" panose="03070402050302030203" pitchFamily="66" charset="0"/>
              </a:rPr>
              <a:t>Game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radley Hand ITC" panose="03070402050302030203" pitchFamily="66" charset="0"/>
              </a:rPr>
              <a:t>BREAK….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radley Hand ITC" panose="03070402050302030203" pitchFamily="66" charset="0"/>
              </a:rPr>
              <a:t>Group work</a:t>
            </a:r>
          </a:p>
          <a:p>
            <a:pPr marL="285750" indent="-285750"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radley Hand ITC" panose="03070402050302030203" pitchFamily="66" charset="0"/>
              </a:rPr>
              <a:t>Sum up…</a:t>
            </a:r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 algn="l" rtl="0">
              <a:buFont typeface="Wingdings" panose="05000000000000000000" pitchFamily="2" charset="2"/>
              <a:buChar char="Ø"/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47074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0704" y="676656"/>
            <a:ext cx="105796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we even need vocabulary?</a:t>
            </a:r>
            <a:endParaRPr lang="he-IL" sz="54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שמש 1">
            <a:hlinkClick r:id="rId2"/>
          </p:cNvPr>
          <p:cNvSpPr/>
          <p:nvPr/>
        </p:nvSpPr>
        <p:spPr>
          <a:xfrm>
            <a:off x="3648456" y="1792224"/>
            <a:ext cx="5074920" cy="4114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426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240" y="768096"/>
            <a:ext cx="110185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How Many Words are Enough?</a:t>
            </a:r>
          </a:p>
          <a:p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Let’s try something for a minute</a:t>
            </a:r>
            <a:endParaRPr lang="he-IL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0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093976" y="392514"/>
            <a:ext cx="8330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7030A0"/>
                </a:solidFill>
                <a:latin typeface="Bradley Hand ITC" panose="03070402050302030203" pitchFamily="66" charset="0"/>
              </a:rPr>
              <a:t>Obama’s State of the Union Speech, 2010</a:t>
            </a:r>
            <a:endParaRPr lang="en-US" sz="2400" dirty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en-US" sz="2400" dirty="0">
                <a:solidFill>
                  <a:schemeClr val="bg1"/>
                </a:solidFill>
                <a:latin typeface="Bradley Hand ITC" panose="03070402050302030203" pitchFamily="66" charset="0"/>
              </a:rPr>
            </a:br>
            <a:r>
              <a:rPr lang="en-US" sz="2400" dirty="0">
                <a:solidFill>
                  <a:srgbClr val="7030A0"/>
                </a:solidFill>
                <a:latin typeface="Bradley Hand ITC" panose="03070402050302030203" pitchFamily="66" charset="0"/>
              </a:rPr>
              <a:t>You </a:t>
            </a:r>
            <a:r>
              <a:rPr lang="en-US" sz="2400" b="1" dirty="0">
                <a:solidFill>
                  <a:srgbClr val="7030A0"/>
                </a:solidFill>
                <a:latin typeface="Bradley Hand ITC" panose="03070402050302030203" pitchFamily="66" charset="0"/>
              </a:rPr>
              <a:t>have 85%</a:t>
            </a:r>
            <a:r>
              <a:rPr lang="en-US" sz="2400" dirty="0">
                <a:solidFill>
                  <a:srgbClr val="7030A0"/>
                </a:solidFill>
                <a:latin typeface="Bradley Hand ITC" panose="03070402050302030203" pitchFamily="66" charset="0"/>
              </a:rPr>
              <a:t> of the words, can you fill-in the blanks?</a:t>
            </a:r>
          </a:p>
          <a:p>
            <a:pPr algn="l"/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837944" y="1907070"/>
            <a:ext cx="9204960" cy="441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That is the work we began last year. Since the day I took office, we renewed  our focus on the __________ who __________ our nation. We have made substantial __________  in our homeland __________ and disrupted _________ that threatened to take American ____________.</a:t>
            </a:r>
          </a:p>
        </p:txBody>
      </p:sp>
    </p:spTree>
    <p:extLst>
      <p:ext uri="{BB962C8B-B14F-4D97-AF65-F5344CB8AC3E}">
        <p14:creationId xmlns:p14="http://schemas.microsoft.com/office/powerpoint/2010/main" val="308638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371344" y="1579225"/>
            <a:ext cx="8491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85% of the words, not only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do not ensure understanding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the main ideas. They also do not provide sufficient evidence to help guess/understand the unknown words.</a:t>
            </a:r>
          </a:p>
        </p:txBody>
      </p:sp>
    </p:spTree>
    <p:extLst>
      <p:ext uri="{BB962C8B-B14F-4D97-AF65-F5344CB8AC3E}">
        <p14:creationId xmlns:p14="http://schemas.microsoft.com/office/powerpoint/2010/main" val="160744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753362" y="2336163"/>
            <a:ext cx="9608820" cy="3676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That is the work we began last year. Since the day I took office, we renewed our focus on the _________ who threaten our nation. We have made substantial __________ in our homeland security and disrupted plots that threatened to take American lives.</a:t>
            </a:r>
            <a:endParaRPr lang="he-IL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155192" y="431072"/>
            <a:ext cx="10384536" cy="198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1600"/>
              </a:spcAft>
            </a:pPr>
            <a:r>
              <a:rPr lang="en-US" sz="2800" b="1" u="sng" dirty="0">
                <a:solidFill>
                  <a:srgbClr val="7030A0"/>
                </a:solidFill>
                <a:latin typeface="Bradley Hand ITC" panose="03070402050302030203" pitchFamily="66" charset="0"/>
              </a:rPr>
              <a:t>Obama’s State of the Union Speech, 2010</a:t>
            </a:r>
            <a:endParaRPr lang="en-US" sz="3600" dirty="0">
              <a:solidFill>
                <a:srgbClr val="7030A0"/>
              </a:solidFill>
              <a:latin typeface="Bradley Hand ITC" panose="03070402050302030203" pitchFamily="66" charset="0"/>
            </a:endParaRPr>
          </a:p>
          <a:p>
            <a:pPr algn="l" rtl="0">
              <a:spcBef>
                <a:spcPts val="0"/>
              </a:spcBef>
              <a:spcAft>
                <a:spcPts val="1600"/>
              </a:spcAft>
            </a:pPr>
            <a:r>
              <a:rPr lang="en-US" sz="3200" dirty="0">
                <a:solidFill>
                  <a:srgbClr val="7030A0"/>
                </a:solidFill>
                <a:latin typeface="Bradley Hand ITC" panose="03070402050302030203" pitchFamily="66" charset="0"/>
              </a:rPr>
              <a:t>With 95% of the words, can you guess what is missing</a:t>
            </a:r>
            <a:r>
              <a:rPr lang="en-US" sz="2000" dirty="0">
                <a:solidFill>
                  <a:srgbClr val="7030A0"/>
                </a:solidFill>
                <a:latin typeface="Bradley Hand ITC" panose="03070402050302030203" pitchFamily="66" charset="0"/>
              </a:rPr>
              <a:t>?</a:t>
            </a:r>
          </a:p>
          <a:p>
            <a:pPr algn="ctr"/>
            <a:br>
              <a:rPr lang="en-US" dirty="0">
                <a:solidFill>
                  <a:srgbClr val="7030A0"/>
                </a:solidFill>
                <a:latin typeface="Bradley Hand ITC" panose="03070402050302030203" pitchFamily="66" charset="0"/>
              </a:rPr>
            </a:br>
            <a:endParaRPr lang="he-IL" dirty="0">
              <a:solidFill>
                <a:srgbClr val="7030A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170176" y="1613809"/>
            <a:ext cx="8638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That is the work we began last year. Since the day I took office, we renewed our focus on the </a:t>
            </a:r>
            <a:r>
              <a:rPr lang="en-US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terrorists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who threaten our nation. We have made substantial </a:t>
            </a:r>
            <a:r>
              <a:rPr lang="en-US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investments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in our homeland security and disrupted plots that threatened to take American lives.</a:t>
            </a:r>
            <a:endParaRPr lang="he-IL" sz="2400" dirty="0">
              <a:latin typeface="Comic Sans MS" panose="030F0702030302020204" pitchFamily="66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572768" y="708767"/>
            <a:ext cx="95646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Obama’s State of the Union Speech, 2010 - full text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:</a:t>
            </a:r>
          </a:p>
          <a:p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9449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447800" y="2031526"/>
            <a:ext cx="8464296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Researchers estimate you need to know </a:t>
            </a:r>
            <a:r>
              <a:rPr lang="en-US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95%-98% of the words</a:t>
            </a:r>
            <a:r>
              <a:rPr lang="en-US" sz="2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in a text in order to fully understand it.</a:t>
            </a:r>
            <a:endParaRPr lang="en-US" sz="2400" dirty="0">
              <a:latin typeface="Comic Sans MS" panose="030F0702030302020204" pitchFamily="66" charset="0"/>
            </a:endParaRPr>
          </a:p>
          <a:p>
            <a:pPr algn="l" rtl="0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You need to know about </a:t>
            </a:r>
            <a:r>
              <a:rPr lang="en-US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8,000 words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in order to be able to </a:t>
            </a:r>
            <a:r>
              <a:rPr lang="en-US" sz="24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understand an un-simplified written text in English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he-IL" sz="2400" dirty="0">
              <a:latin typeface="Comic Sans MS" panose="030F0702030302020204" pitchFamily="66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591056" y="564458"/>
            <a:ext cx="4265676" cy="146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600"/>
              </a:spcAft>
            </a:pP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Did You Know…?</a:t>
            </a:r>
          </a:p>
          <a:p>
            <a:br>
              <a:rPr lang="en-US" dirty="0"/>
            </a:br>
            <a:endParaRPr lang="he-IL" dirty="0"/>
          </a:p>
        </p:txBody>
      </p:sp>
      <p:pic>
        <p:nvPicPr>
          <p:cNvPr id="2" name="תמונה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4788408"/>
            <a:ext cx="2069592" cy="2069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2096" y="4788408"/>
            <a:ext cx="20299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The ministry site</a:t>
            </a:r>
            <a:endParaRPr lang="he-I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93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עגל">
  <a:themeElements>
    <a:clrScheme name="מעגל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מעגל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עגל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מעגל</Template>
  <TotalTime>112</TotalTime>
  <Words>367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Bradley Hand ITC</vt:lpstr>
      <vt:lpstr>Comic Sans MS</vt:lpstr>
      <vt:lpstr>Times New Roman</vt:lpstr>
      <vt:lpstr>Trebuchet MS</vt:lpstr>
      <vt:lpstr>Tw Cen MT</vt:lpstr>
      <vt:lpstr>Wingdings</vt:lpstr>
      <vt:lpstr>מעגל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amit</dc:creator>
  <cp:lastModifiedBy>sarah Yom Tov</cp:lastModifiedBy>
  <cp:revision>32</cp:revision>
  <dcterms:created xsi:type="dcterms:W3CDTF">2018-12-15T10:11:06Z</dcterms:created>
  <dcterms:modified xsi:type="dcterms:W3CDTF">2019-02-12T13:06:03Z</dcterms:modified>
</cp:coreProperties>
</file>