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he-I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359974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4137975-1B32-4F0F-86E7-8D2840A7E63F}" type="slidenum">
              <a:rPr lang="he-IL" smtClean="0"/>
              <a:t>‹#›</a:t>
            </a:fld>
            <a:endParaRPr lang="he-IL"/>
          </a:p>
        </p:txBody>
      </p:sp>
    </p:spTree>
    <p:extLst>
      <p:ext uri="{BB962C8B-B14F-4D97-AF65-F5344CB8AC3E}">
        <p14:creationId xmlns:p14="http://schemas.microsoft.com/office/powerpoint/2010/main" val="301328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4137975-1B32-4F0F-86E7-8D2840A7E63F}"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784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4137975-1B32-4F0F-86E7-8D2840A7E63F}" type="slidenum">
              <a:rPr lang="he-IL" smtClean="0"/>
              <a:t>‹#›</a:t>
            </a:fld>
            <a:endParaRPr lang="he-IL"/>
          </a:p>
        </p:txBody>
      </p:sp>
    </p:spTree>
    <p:extLst>
      <p:ext uri="{BB962C8B-B14F-4D97-AF65-F5344CB8AC3E}">
        <p14:creationId xmlns:p14="http://schemas.microsoft.com/office/powerpoint/2010/main" val="119927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4137975-1B32-4F0F-86E7-8D2840A7E63F}"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786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4137975-1B32-4F0F-86E7-8D2840A7E63F}" type="slidenum">
              <a:rPr lang="he-IL" smtClean="0"/>
              <a:t>‹#›</a:t>
            </a:fld>
            <a:endParaRPr lang="he-IL"/>
          </a:p>
        </p:txBody>
      </p:sp>
    </p:spTree>
    <p:extLst>
      <p:ext uri="{BB962C8B-B14F-4D97-AF65-F5344CB8AC3E}">
        <p14:creationId xmlns:p14="http://schemas.microsoft.com/office/powerpoint/2010/main" val="280149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he-I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1322191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he-I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02208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he-I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76130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he-I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63766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he-IL">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303605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he-IL">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8331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4" name="Footer Placeholder 3"/>
          <p:cNvSpPr>
            <a:spLocks noGrp="1"/>
          </p:cNvSpPr>
          <p:nvPr>
            <p:ph type="ftr" sz="quarter" idx="11"/>
          </p:nvPr>
        </p:nvSpPr>
        <p:spPr/>
        <p:txBody>
          <a:bodyPr/>
          <a:lstStyle/>
          <a:p>
            <a:endParaRPr lang="he-IL">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110809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he-IL">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61116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he-IL">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75629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445DF32-9A33-443C-B0BE-16A0F27EC383}" type="datetimeFigureOut">
              <a:rPr lang="he-IL" smtClean="0">
                <a:solidFill>
                  <a:srgbClr val="000000">
                    <a:lumMod val="50000"/>
                    <a:lumOff val="50000"/>
                  </a:srgbClr>
                </a:solidFill>
              </a:rPr>
              <a:pPr/>
              <a:t>ז'/אדר א/תשע"ט</a:t>
            </a:fld>
            <a:endParaRPr lang="he-IL">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he-IL">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FEB9380E-9A45-4EDA-A426-49F3CDD1E441}" type="slidenum">
              <a:rPr lang="he-IL" smtClean="0">
                <a:solidFill>
                  <a:srgbClr val="40BAD2"/>
                </a:solidFill>
              </a:rPr>
              <a:pPr/>
              <a:t>‹#›</a:t>
            </a:fld>
            <a:endParaRPr lang="he-IL">
              <a:solidFill>
                <a:srgbClr val="40BAD2"/>
              </a:solidFill>
            </a:endParaRPr>
          </a:p>
        </p:txBody>
      </p:sp>
    </p:spTree>
    <p:extLst>
      <p:ext uri="{BB962C8B-B14F-4D97-AF65-F5344CB8AC3E}">
        <p14:creationId xmlns:p14="http://schemas.microsoft.com/office/powerpoint/2010/main" val="215849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3E4FA7-F211-4EA4-82BF-BAA7F16878D9}" type="datetimeFigureOut">
              <a:rPr lang="he-IL" smtClean="0"/>
              <a:t>ז'/אדר א/תשע"ט</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4137975-1B32-4F0F-86E7-8D2840A7E63F}" type="slidenum">
              <a:rPr lang="he-IL" smtClean="0"/>
              <a:t>‹#›</a:t>
            </a:fld>
            <a:endParaRPr lang="he-IL"/>
          </a:p>
        </p:txBody>
      </p:sp>
    </p:spTree>
    <p:extLst>
      <p:ext uri="{BB962C8B-B14F-4D97-AF65-F5344CB8AC3E}">
        <p14:creationId xmlns:p14="http://schemas.microsoft.com/office/powerpoint/2010/main" val="1701049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indmup.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se.harvard.edu/~snow/"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rilon.wixsite.com/new-argaz" TargetMode="External"/><Relationship Id="rId2" Type="http://schemas.openxmlformats.org/officeDocument/2006/relationships/hyperlink" Target="http://tools.atozteacherstuff.com/word-search-maker/wordsearch.php" TargetMode="External"/><Relationship Id="rId1" Type="http://schemas.openxmlformats.org/officeDocument/2006/relationships/slideLayout" Target="../slideLayouts/slideLayout1.xml"/><Relationship Id="rId5" Type="http://schemas.openxmlformats.org/officeDocument/2006/relationships/hyperlink" Target="https://sightwords.com/sight-words/games/dominoes/card-creator/" TargetMode="External"/><Relationship Id="rId4" Type="http://schemas.openxmlformats.org/officeDocument/2006/relationships/hyperlink" Target="http://www.wordle.ne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 y="1161289"/>
            <a:ext cx="8092440" cy="923330"/>
          </a:xfrm>
          <a:prstGeom prst="rect">
            <a:avLst/>
          </a:prstGeom>
          <a:noFill/>
        </p:spPr>
        <p:txBody>
          <a:bodyPr wrap="square" rtlCol="1">
            <a:spAutoFit/>
          </a:bodyPr>
          <a:lstStyle/>
          <a:p>
            <a:pPr algn="ctr"/>
            <a:r>
              <a:rPr lang="en-US" altLang="he-IL" sz="3600" b="1" dirty="0">
                <a:solidFill>
                  <a:srgbClr val="000000"/>
                </a:solidFill>
                <a:latin typeface="Comic Sans MS" panose="030F0702030302020204" pitchFamily="66" charset="0"/>
                <a:ea typeface="Arial" panose="020B0604020202020204" pitchFamily="34" charset="0"/>
                <a:cs typeface="ComicSans-Bold" charset="0"/>
              </a:rPr>
              <a:t>Around the World Magazine</a:t>
            </a:r>
            <a:r>
              <a:rPr lang="en-US" altLang="he-IL" sz="2400" b="1" dirty="0">
                <a:solidFill>
                  <a:srgbClr val="000000"/>
                </a:solidFill>
                <a:latin typeface="Times New Roman" panose="02020603050405020304" pitchFamily="18" charset="0"/>
              </a:rPr>
              <a:t>	</a:t>
            </a:r>
            <a:endParaRPr lang="en-US" altLang="he-IL" sz="2400" b="1" dirty="0">
              <a:solidFill>
                <a:srgbClr val="000000"/>
              </a:solidFill>
              <a:latin typeface="Verdana-Bold" charset="0"/>
            </a:endParaRPr>
          </a:p>
          <a:p>
            <a:pPr algn="ctr"/>
            <a:endParaRPr lang="he-IL" dirty="0">
              <a:solidFill>
                <a:srgbClr val="000000"/>
              </a:solidFill>
            </a:endParaRPr>
          </a:p>
        </p:txBody>
      </p:sp>
      <p:sp>
        <p:nvSpPr>
          <p:cNvPr id="5" name="TextBox 4"/>
          <p:cNvSpPr txBox="1"/>
          <p:nvPr/>
        </p:nvSpPr>
        <p:spPr>
          <a:xfrm>
            <a:off x="9994392" y="164592"/>
            <a:ext cx="2276856" cy="2169825"/>
          </a:xfrm>
          <a:prstGeom prst="rect">
            <a:avLst/>
          </a:prstGeom>
          <a:noFill/>
        </p:spPr>
        <p:txBody>
          <a:bodyPr wrap="square" rtlCol="1">
            <a:spAutoFit/>
          </a:bodyPr>
          <a:lstStyle/>
          <a:p>
            <a:pPr algn="ctr">
              <a:lnSpc>
                <a:spcPct val="150000"/>
              </a:lnSpc>
            </a:pPr>
            <a:r>
              <a:rPr lang="en-US" b="1" dirty="0">
                <a:solidFill>
                  <a:srgbClr val="000000"/>
                </a:solidFill>
                <a:latin typeface="Comic Sans MS" panose="030F0702030302020204" pitchFamily="66" charset="0"/>
              </a:rPr>
              <a:t>Pre reading activity.</a:t>
            </a:r>
          </a:p>
          <a:p>
            <a:pPr algn="ctr">
              <a:lnSpc>
                <a:spcPct val="150000"/>
              </a:lnSpc>
            </a:pPr>
            <a:r>
              <a:rPr lang="en-US" b="1" dirty="0">
                <a:solidFill>
                  <a:srgbClr val="000000"/>
                </a:solidFill>
                <a:latin typeface="Comic Sans MS" panose="030F0702030302020204" pitchFamily="66" charset="0"/>
              </a:rPr>
              <a:t>1. What do we learn from the title?</a:t>
            </a:r>
            <a:endParaRPr lang="he-IL" b="1" dirty="0">
              <a:solidFill>
                <a:srgbClr val="000000"/>
              </a:solidFill>
              <a:latin typeface="Comic Sans MS" panose="030F0702030302020204" pitchFamily="66" charset="0"/>
            </a:endParaRPr>
          </a:p>
        </p:txBody>
      </p:sp>
      <p:sp>
        <p:nvSpPr>
          <p:cNvPr id="6" name="חץ למטה 5"/>
          <p:cNvSpPr/>
          <p:nvPr/>
        </p:nvSpPr>
        <p:spPr>
          <a:xfrm>
            <a:off x="4050792" y="1911096"/>
            <a:ext cx="1289304" cy="1810512"/>
          </a:xfrm>
          <a:prstGeom prst="downArrow">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3200400" y="3849624"/>
            <a:ext cx="3282696" cy="861774"/>
          </a:xfrm>
          <a:prstGeom prst="rect">
            <a:avLst/>
          </a:prstGeom>
          <a:noFill/>
        </p:spPr>
        <p:txBody>
          <a:bodyPr wrap="square" rtlCol="1">
            <a:spAutoFit/>
          </a:bodyPr>
          <a:lstStyle/>
          <a:p>
            <a:pPr algn="ctr"/>
            <a:r>
              <a:rPr lang="en-US" sz="3200" b="1" dirty="0">
                <a:ln w="13462">
                  <a:solidFill>
                    <a:srgbClr val="FFFFFF"/>
                  </a:solidFill>
                  <a:prstDash val="solid"/>
                </a:ln>
                <a:solidFill>
                  <a:srgbClr val="000000">
                    <a:lumMod val="85000"/>
                    <a:lumOff val="15000"/>
                  </a:srgbClr>
                </a:solidFill>
                <a:effectLst>
                  <a:outerShdw dist="38100" dir="2700000" algn="bl" rotWithShape="0">
                    <a:srgbClr val="1AB39F"/>
                  </a:outerShdw>
                </a:effectLst>
                <a:latin typeface="Comic Sans MS" panose="030F0702030302020204" pitchFamily="66" charset="0"/>
                <a:hlinkClick r:id="rId2"/>
              </a:rPr>
              <a:t>Brain</a:t>
            </a:r>
            <a:r>
              <a:rPr lang="en-US" sz="3200" b="1" dirty="0">
                <a:ln w="13462">
                  <a:solidFill>
                    <a:srgbClr val="FFFFFF"/>
                  </a:solidFill>
                  <a:prstDash val="solid"/>
                </a:ln>
                <a:solidFill>
                  <a:srgbClr val="000000">
                    <a:lumMod val="85000"/>
                    <a:lumOff val="15000"/>
                  </a:srgbClr>
                </a:solidFill>
                <a:effectLst>
                  <a:outerShdw dist="38100" dir="2700000" algn="bl" rotWithShape="0">
                    <a:srgbClr val="1AB39F"/>
                  </a:outerShdw>
                </a:effectLst>
                <a:hlinkClick r:id="rId2"/>
              </a:rPr>
              <a:t> </a:t>
            </a:r>
            <a:r>
              <a:rPr lang="en-US" sz="3200" b="1" dirty="0">
                <a:ln w="13462">
                  <a:solidFill>
                    <a:srgbClr val="FFFFFF"/>
                  </a:solidFill>
                  <a:prstDash val="solid"/>
                </a:ln>
                <a:solidFill>
                  <a:srgbClr val="000000">
                    <a:lumMod val="85000"/>
                    <a:lumOff val="15000"/>
                  </a:srgbClr>
                </a:solidFill>
                <a:effectLst>
                  <a:outerShdw dist="38100" dir="2700000" algn="bl" rotWithShape="0">
                    <a:srgbClr val="1AB39F"/>
                  </a:outerShdw>
                </a:effectLst>
                <a:latin typeface="Comic Sans MS" panose="030F0702030302020204" pitchFamily="66" charset="0"/>
                <a:hlinkClick r:id="rId2"/>
              </a:rPr>
              <a:t>storming</a:t>
            </a:r>
            <a:endParaRPr lang="en-US" sz="3200" b="1" dirty="0">
              <a:ln w="13462">
                <a:solidFill>
                  <a:srgbClr val="FFFFFF"/>
                </a:solidFill>
                <a:prstDash val="solid"/>
              </a:ln>
              <a:solidFill>
                <a:srgbClr val="000000">
                  <a:lumMod val="85000"/>
                  <a:lumOff val="15000"/>
                </a:srgbClr>
              </a:solidFill>
              <a:effectLst>
                <a:outerShdw dist="38100" dir="2700000" algn="bl" rotWithShape="0">
                  <a:srgbClr val="1AB39F"/>
                </a:outerShdw>
              </a:effectLst>
              <a:latin typeface="Comic Sans MS" panose="030F0702030302020204" pitchFamily="66" charset="0"/>
            </a:endParaRPr>
          </a:p>
          <a:p>
            <a:pPr algn="ctr"/>
            <a:endParaRPr lang="he-IL" dirty="0">
              <a:solidFill>
                <a:srgbClr val="000000"/>
              </a:solidFill>
            </a:endParaRPr>
          </a:p>
        </p:txBody>
      </p:sp>
    </p:spTree>
    <p:extLst>
      <p:ext uri="{BB962C8B-B14F-4D97-AF65-F5344CB8AC3E}">
        <p14:creationId xmlns:p14="http://schemas.microsoft.com/office/powerpoint/2010/main" val="73816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se-studies-sugg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635" y="448962"/>
            <a:ext cx="4925085" cy="3585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V="1">
            <a:off x="6432697" y="6174328"/>
            <a:ext cx="3626451" cy="45719"/>
          </a:xfrm>
          <a:prstGeom prst="rect">
            <a:avLst/>
          </a:prstGeom>
          <a:noFill/>
        </p:spPr>
        <p:txBody>
          <a:bodyPr wrap="square" rtlCol="1">
            <a:spAutoFit/>
          </a:bodyPr>
          <a:lstStyle/>
          <a:p>
            <a:endParaRPr lang="he-IL" dirty="0"/>
          </a:p>
        </p:txBody>
      </p:sp>
      <p:sp>
        <p:nvSpPr>
          <p:cNvPr id="3" name="Rectangle 3"/>
          <p:cNvSpPr>
            <a:spLocks noChangeArrowheads="1"/>
          </p:cNvSpPr>
          <p:nvPr/>
        </p:nvSpPr>
        <p:spPr bwMode="auto">
          <a:xfrm>
            <a:off x="1051560" y="256613"/>
            <a:ext cx="4791456"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lvl="0"/>
            <a:r>
              <a:rPr kumimoji="0" lang="he-IL" altLang="he-IL" sz="2800" b="0" i="0" u="none" strike="noStrike" cap="none" normalizeH="0" baseline="0" dirty="0" err="1">
                <a:ln>
                  <a:noFill/>
                </a:ln>
                <a:effectLst/>
                <a:latin typeface="+mj-lt"/>
              </a:rPr>
              <a:t>In</a:t>
            </a:r>
            <a:r>
              <a:rPr kumimoji="0" lang="he-IL" altLang="he-IL" sz="2800" b="0" i="0" u="none" strike="noStrike" cap="none" normalizeH="0" baseline="0" dirty="0">
                <a:ln>
                  <a:noFill/>
                </a:ln>
                <a:effectLst/>
                <a:latin typeface="+mj-lt"/>
              </a:rPr>
              <a:t> </a:t>
            </a:r>
            <a:r>
              <a:rPr lang="en-US" altLang="he-IL" sz="2800" dirty="0">
                <a:latin typeface="+mj-lt"/>
              </a:rPr>
              <a:t>an article on VOA</a:t>
            </a:r>
            <a:r>
              <a:rPr lang="he-IL" altLang="he-IL" sz="2800" dirty="0">
                <a:latin typeface="+mj-lt"/>
              </a:rPr>
              <a:t> </a:t>
            </a:r>
            <a:r>
              <a:rPr lang="en-US" altLang="he-IL" sz="2800" dirty="0">
                <a:solidFill>
                  <a:schemeClr val="tx2"/>
                </a:solidFill>
                <a:latin typeface="+mj-lt"/>
              </a:rPr>
              <a:t>news</a:t>
            </a:r>
            <a:r>
              <a:rPr lang="he-IL" altLang="he-IL" sz="2800" dirty="0">
                <a:solidFill>
                  <a:schemeClr val="tx2"/>
                </a:solidFill>
                <a:latin typeface="+mj-lt"/>
              </a:rPr>
              <a:t>, </a:t>
            </a:r>
            <a:r>
              <a:rPr lang="he-IL" altLang="he-IL" sz="2800" dirty="0" err="1">
                <a:solidFill>
                  <a:schemeClr val="tx2"/>
                </a:solidFill>
                <a:latin typeface="+mj-lt"/>
                <a:hlinkClick r:id="rId3"/>
              </a:rPr>
              <a:t>Catherine</a:t>
            </a:r>
            <a:r>
              <a:rPr lang="he-IL" altLang="he-IL" sz="2800" dirty="0">
                <a:solidFill>
                  <a:schemeClr val="tx2"/>
                </a:solidFill>
                <a:latin typeface="+mj-lt"/>
                <a:hlinkClick r:id="rId3"/>
              </a:rPr>
              <a:t> </a:t>
            </a:r>
            <a:r>
              <a:rPr lang="he-IL" altLang="he-IL" sz="2800" dirty="0" err="1">
                <a:solidFill>
                  <a:schemeClr val="tx2"/>
                </a:solidFill>
                <a:latin typeface="+mj-lt"/>
                <a:hlinkClick r:id="rId3"/>
              </a:rPr>
              <a:t>Snow</a:t>
            </a:r>
            <a:r>
              <a:rPr lang="he-IL" altLang="he-IL" sz="2800" dirty="0">
                <a:solidFill>
                  <a:schemeClr val="tx2"/>
                </a:solidFill>
                <a:latin typeface="+mj-lt"/>
                <a:hlinkClick r:id="rId3"/>
              </a:rPr>
              <a:t> </a:t>
            </a:r>
            <a:r>
              <a:rPr lang="he-IL" altLang="he-IL" sz="2800" dirty="0" err="1">
                <a:solidFill>
                  <a:schemeClr val="tx2"/>
                </a:solidFill>
                <a:latin typeface="+mj-lt"/>
                <a:hlinkClick r:id="rId3"/>
              </a:rPr>
              <a:t>of</a:t>
            </a:r>
            <a:r>
              <a:rPr lang="he-IL" altLang="he-IL" sz="2800" dirty="0">
                <a:solidFill>
                  <a:schemeClr val="tx2"/>
                </a:solidFill>
                <a:latin typeface="+mj-lt"/>
                <a:hlinkClick r:id="rId3"/>
              </a:rPr>
              <a:t> </a:t>
            </a:r>
            <a:r>
              <a:rPr lang="he-IL" altLang="he-IL" sz="2800" dirty="0" err="1">
                <a:solidFill>
                  <a:schemeClr val="tx2"/>
                </a:solidFill>
                <a:latin typeface="+mj-lt"/>
                <a:hlinkClick r:id="rId3"/>
              </a:rPr>
              <a:t>Harvard's</a:t>
            </a:r>
            <a:r>
              <a:rPr lang="he-IL" altLang="he-IL" sz="2800" dirty="0">
                <a:solidFill>
                  <a:schemeClr val="tx2"/>
                </a:solidFill>
                <a:latin typeface="+mj-lt"/>
                <a:hlinkClick r:id="rId3"/>
              </a:rPr>
              <a:t> </a:t>
            </a:r>
            <a:r>
              <a:rPr lang="he-IL" altLang="he-IL" sz="2800" dirty="0" err="1">
                <a:solidFill>
                  <a:schemeClr val="tx2"/>
                </a:solidFill>
                <a:latin typeface="+mj-lt"/>
                <a:hlinkClick r:id="rId3"/>
              </a:rPr>
              <a:t>Graduate</a:t>
            </a:r>
            <a:r>
              <a:rPr lang="he-IL" altLang="he-IL" sz="2800" dirty="0">
                <a:solidFill>
                  <a:schemeClr val="tx2"/>
                </a:solidFill>
                <a:latin typeface="+mj-lt"/>
                <a:hlinkClick r:id="rId3"/>
              </a:rPr>
              <a:t> School </a:t>
            </a:r>
            <a:r>
              <a:rPr lang="he-IL" altLang="he-IL" sz="2800" dirty="0" err="1">
                <a:solidFill>
                  <a:schemeClr val="tx2"/>
                </a:solidFill>
                <a:latin typeface="+mj-lt"/>
                <a:hlinkClick r:id="rId3"/>
              </a:rPr>
              <a:t>of</a:t>
            </a:r>
            <a:r>
              <a:rPr lang="he-IL" altLang="he-IL" sz="2800" dirty="0">
                <a:solidFill>
                  <a:schemeClr val="tx2"/>
                </a:solidFill>
                <a:latin typeface="+mj-lt"/>
                <a:hlinkClick r:id="rId3"/>
              </a:rPr>
              <a:t> </a:t>
            </a:r>
            <a:r>
              <a:rPr lang="he-IL" altLang="he-IL" sz="2800" dirty="0" err="1">
                <a:solidFill>
                  <a:schemeClr val="tx2"/>
                </a:solidFill>
                <a:latin typeface="+mj-lt"/>
                <a:hlinkClick r:id="rId3"/>
              </a:rPr>
              <a:t>Education</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gives</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us</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some</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numbers</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on</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how</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many</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exposures</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you</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need</a:t>
            </a:r>
            <a:r>
              <a:rPr kumimoji="0" lang="he-IL" altLang="he-IL" sz="2800" b="0" i="0" u="none" strike="noStrike" cap="none" normalizeH="0" baseline="0" dirty="0">
                <a:ln>
                  <a:noFill/>
                </a:ln>
                <a:solidFill>
                  <a:schemeClr val="tx2"/>
                </a:solidFill>
                <a:effectLst/>
                <a:latin typeface="+mj-lt"/>
              </a:rPr>
              <a:t> </a:t>
            </a:r>
            <a:r>
              <a:rPr kumimoji="0" lang="he-IL" altLang="he-IL" sz="2800" b="0" i="0" u="none" strike="noStrike" cap="none" normalizeH="0" baseline="0" dirty="0" err="1">
                <a:ln>
                  <a:noFill/>
                </a:ln>
                <a:solidFill>
                  <a:schemeClr val="tx2"/>
                </a:solidFill>
                <a:effectLst/>
                <a:latin typeface="+mj-lt"/>
              </a:rPr>
              <a:t>to</a:t>
            </a:r>
            <a:r>
              <a:rPr kumimoji="0" lang="he-IL" altLang="he-IL" sz="2800" b="0" i="0" u="none" strike="noStrike" cap="none" normalizeH="0" baseline="0" dirty="0">
                <a:ln>
                  <a:noFill/>
                </a:ln>
                <a:solidFill>
                  <a:schemeClr val="tx2"/>
                </a:solidFill>
                <a:effectLst/>
                <a:latin typeface="+mj-lt"/>
              </a:rPr>
              <a:t> a </a:t>
            </a:r>
            <a:r>
              <a:rPr lang="he-IL" altLang="he-IL" sz="2800" dirty="0" err="1">
                <a:solidFill>
                  <a:schemeClr val="tx2"/>
                </a:solidFill>
                <a:latin typeface="+mj-lt"/>
              </a:rPr>
              <a:t>word</a:t>
            </a:r>
            <a:r>
              <a:rPr lang="he-IL" altLang="he-IL" sz="2800" dirty="0">
                <a:solidFill>
                  <a:schemeClr val="tx2"/>
                </a:solidFill>
                <a:latin typeface="+mj-lt"/>
              </a:rPr>
              <a:t> </a:t>
            </a:r>
            <a:r>
              <a:rPr lang="he-IL" altLang="he-IL" sz="2800" dirty="0" err="1">
                <a:solidFill>
                  <a:schemeClr val="tx2"/>
                </a:solidFill>
                <a:latin typeface="+mj-lt"/>
              </a:rPr>
              <a:t>before</a:t>
            </a:r>
            <a:r>
              <a:rPr lang="he-IL" altLang="he-IL" sz="2800" dirty="0">
                <a:solidFill>
                  <a:schemeClr val="tx2"/>
                </a:solidFill>
                <a:latin typeface="+mj-lt"/>
              </a:rPr>
              <a:t> </a:t>
            </a:r>
            <a:r>
              <a:rPr lang="he-IL" altLang="he-IL" sz="2800" dirty="0" err="1">
                <a:solidFill>
                  <a:schemeClr val="tx2"/>
                </a:solidFill>
                <a:latin typeface="+mj-lt"/>
              </a:rPr>
              <a:t>you</a:t>
            </a:r>
            <a:r>
              <a:rPr lang="he-IL" altLang="he-IL" sz="2800" dirty="0">
                <a:solidFill>
                  <a:schemeClr val="tx2"/>
                </a:solidFill>
                <a:latin typeface="+mj-lt"/>
              </a:rPr>
              <a:t> </a:t>
            </a:r>
            <a:r>
              <a:rPr lang="he-IL" altLang="he-IL" sz="2800" dirty="0" err="1">
                <a:solidFill>
                  <a:schemeClr val="tx2"/>
                </a:solidFill>
                <a:latin typeface="+mj-lt"/>
              </a:rPr>
              <a:t>learn</a:t>
            </a:r>
            <a:r>
              <a:rPr lang="he-IL" altLang="he-IL" sz="2800" dirty="0">
                <a:solidFill>
                  <a:schemeClr val="tx2"/>
                </a:solidFill>
                <a:latin typeface="+mj-lt"/>
              </a:rPr>
              <a:t> </a:t>
            </a:r>
            <a:r>
              <a:rPr lang="he-IL" altLang="he-IL" sz="2800" dirty="0" err="1">
                <a:solidFill>
                  <a:schemeClr val="tx2"/>
                </a:solidFill>
                <a:latin typeface="+mj-lt"/>
              </a:rPr>
              <a:t>it</a:t>
            </a:r>
            <a:r>
              <a:rPr lang="he-IL" altLang="he-IL" sz="2800" dirty="0">
                <a:solidFill>
                  <a:schemeClr val="tx2"/>
                </a:solidFill>
                <a:latin typeface="+mj-lt"/>
              </a:rPr>
              <a:t>: </a:t>
            </a:r>
            <a:r>
              <a:rPr lang="en-US" altLang="he-IL" sz="2800" dirty="0">
                <a:solidFill>
                  <a:schemeClr val="tx2"/>
                </a:solidFill>
                <a:latin typeface="+mj-lt"/>
              </a:rPr>
              <a:t>yo</a:t>
            </a:r>
            <a:r>
              <a:rPr lang="en-US" sz="2800" dirty="0">
                <a:solidFill>
                  <a:schemeClr val="tx2"/>
                </a:solidFill>
                <a:latin typeface="+mj-lt"/>
              </a:rPr>
              <a:t>u need to encounter it </a:t>
            </a:r>
            <a:r>
              <a:rPr lang="en-US" sz="2800" b="1" dirty="0">
                <a:solidFill>
                  <a:schemeClr val="accent2"/>
                </a:solidFill>
                <a:latin typeface="+mj-lt"/>
              </a:rPr>
              <a:t>fifteen</a:t>
            </a:r>
            <a:r>
              <a:rPr lang="en-US" sz="2800" dirty="0">
                <a:solidFill>
                  <a:schemeClr val="tx2"/>
                </a:solidFill>
                <a:latin typeface="+mj-lt"/>
              </a:rPr>
              <a:t>, </a:t>
            </a:r>
            <a:r>
              <a:rPr lang="en-US" sz="2800" b="1" dirty="0">
                <a:solidFill>
                  <a:schemeClr val="accent2"/>
                </a:solidFill>
                <a:latin typeface="+mj-lt"/>
              </a:rPr>
              <a:t>twenty</a:t>
            </a:r>
            <a:r>
              <a:rPr lang="en-US" sz="2800" dirty="0">
                <a:solidFill>
                  <a:schemeClr val="accent2"/>
                </a:solidFill>
                <a:latin typeface="+mj-lt"/>
              </a:rPr>
              <a:t> </a:t>
            </a:r>
            <a:r>
              <a:rPr lang="en-US" sz="2800" dirty="0">
                <a:solidFill>
                  <a:schemeClr val="tx2"/>
                </a:solidFill>
                <a:latin typeface="+mj-lt"/>
              </a:rPr>
              <a:t>times.</a:t>
            </a:r>
            <a:endParaRPr lang="he-IL" altLang="he-IL" sz="2800" dirty="0">
              <a:solidFill>
                <a:schemeClr val="tx2"/>
              </a:solidFill>
              <a:latin typeface="+mj-lt"/>
            </a:endParaRPr>
          </a:p>
        </p:txBody>
      </p:sp>
      <p:sp>
        <p:nvSpPr>
          <p:cNvPr id="6" name="TextBox 5"/>
          <p:cNvSpPr txBox="1"/>
          <p:nvPr/>
        </p:nvSpPr>
        <p:spPr>
          <a:xfrm>
            <a:off x="2158408" y="4727778"/>
            <a:ext cx="8314662" cy="1446550"/>
          </a:xfrm>
          <a:prstGeom prst="rect">
            <a:avLst/>
          </a:prstGeom>
          <a:noFill/>
        </p:spPr>
        <p:txBody>
          <a:bodyPr wrap="square" rtlCol="1">
            <a:spAutoFit/>
          </a:bodyPr>
          <a:lstStyle/>
          <a:p>
            <a:pPr algn="ctr"/>
            <a:r>
              <a:rPr lang="en-US" sz="4400" b="1" dirty="0">
                <a:solidFill>
                  <a:schemeClr val="accent3">
                    <a:lumMod val="75000"/>
                  </a:schemeClr>
                </a:solidFill>
                <a:effectLst>
                  <a:outerShdw blurRad="38100" dist="38100" dir="2700000" algn="tl">
                    <a:srgbClr val="000000">
                      <a:alpha val="43137"/>
                    </a:srgbClr>
                  </a:outerShdw>
                </a:effectLst>
                <a:latin typeface="Bradley Hand ITC" panose="03070402050302030203" pitchFamily="66" charset="0"/>
              </a:rPr>
              <a:t>HOW DO WE REPEAT A WORD SO MANY TIMES IN CLASS?</a:t>
            </a:r>
            <a:endParaRPr lang="he-IL" sz="4400" b="1" dirty="0">
              <a:solidFill>
                <a:schemeClr val="accent3">
                  <a:lumMod val="75000"/>
                </a:schemeClr>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88094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2072" y="310897"/>
            <a:ext cx="5724144" cy="2554545"/>
          </a:xfrm>
          <a:prstGeom prst="rect">
            <a:avLst/>
          </a:prstGeom>
          <a:noFill/>
        </p:spPr>
        <p:txBody>
          <a:bodyPr wrap="square" rtlCol="1">
            <a:spAutoFit/>
          </a:bodyPr>
          <a:lstStyle/>
          <a:p>
            <a:pPr algn="ctr"/>
            <a:r>
              <a:rPr lang="en-US" sz="8000" b="1" dirty="0">
                <a:solidFill>
                  <a:srgbClr val="7030A0"/>
                </a:solidFill>
                <a:effectLst>
                  <a:outerShdw blurRad="38100" dist="38100" dir="2700000" algn="tl">
                    <a:srgbClr val="000000">
                      <a:alpha val="43137"/>
                    </a:srgbClr>
                  </a:outerShdw>
                </a:effectLst>
              </a:rPr>
              <a:t>AT LEAST 15 TIMES</a:t>
            </a:r>
            <a:endParaRPr lang="he-IL" sz="8000" b="1" dirty="0">
              <a:solidFill>
                <a:srgbClr val="7030A0"/>
              </a:solidFill>
              <a:effectLst>
                <a:outerShdw blurRad="38100" dist="38100" dir="2700000" algn="tl">
                  <a:srgbClr val="000000">
                    <a:alpha val="43137"/>
                  </a:srgbClr>
                </a:outerShdw>
              </a:effectLst>
            </a:endParaRPr>
          </a:p>
        </p:txBody>
      </p:sp>
      <p:pic>
        <p:nvPicPr>
          <p:cNvPr id="2" name="Picture 2" descr="×ª××¦××ª ×ª××× × ×¢×××¨ âª15 gifâ¬â"/>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3553" y="2696591"/>
            <a:ext cx="4385056" cy="36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0939" y="86916"/>
            <a:ext cx="7676707" cy="6494085"/>
          </a:xfrm>
          <a:prstGeom prst="rect">
            <a:avLst/>
          </a:prstGeom>
          <a:noFill/>
        </p:spPr>
        <p:txBody>
          <a:bodyPr wrap="square" rtlCol="1">
            <a:spAutoFit/>
          </a:bodyPr>
          <a:lstStyle/>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Tic-tac-toe</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Hot-cold</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Bingo</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What is missing?</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Choral reading</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Memory game</a:t>
            </a:r>
          </a:p>
          <a:p>
            <a:pPr marL="742950" lvl="1" indent="-285750" algn="l" rtl="0">
              <a:buFont typeface="Arial" panose="020B0604020202020204" pitchFamily="34" charset="0"/>
              <a:buChar char="•"/>
            </a:pPr>
            <a:r>
              <a:rPr lang="en-US" sz="3200" b="1" dirty="0">
                <a:effectLst>
                  <a:outerShdw blurRad="38100" dist="38100" dir="2700000" algn="tl">
                    <a:srgbClr val="000000">
                      <a:alpha val="43137"/>
                    </a:srgbClr>
                  </a:outerShdw>
                </a:effectLst>
                <a:latin typeface="Bradley Hand ITC" panose="03070402050302030203" pitchFamily="66" charset="0"/>
              </a:rPr>
              <a:t>Word search</a:t>
            </a:r>
          </a:p>
          <a:p>
            <a:pPr marL="742950" lvl="1" indent="-285750" algn="l" rtl="0">
              <a:buFont typeface="Wingdings" panose="05000000000000000000" pitchFamily="2" charset="2"/>
              <a:buChar char="v"/>
            </a:pPr>
            <a:r>
              <a:rPr lang="en-US" sz="3200" b="1" dirty="0" err="1">
                <a:effectLst>
                  <a:outerShdw blurRad="38100" dist="38100" dir="2700000" algn="tl">
                    <a:srgbClr val="000000">
                      <a:alpha val="43137"/>
                    </a:srgbClr>
                  </a:outerShdw>
                </a:effectLst>
                <a:latin typeface="Bradley Hand ITC" panose="03070402050302030203" pitchFamily="66" charset="0"/>
              </a:rPr>
              <a:t>Kahoot</a:t>
            </a:r>
            <a:endParaRPr lang="en-US" sz="3200" b="1" dirty="0">
              <a:effectLst>
                <a:outerShdw blurRad="38100" dist="38100" dir="2700000" algn="tl">
                  <a:srgbClr val="000000">
                    <a:alpha val="43137"/>
                  </a:srgbClr>
                </a:outerShdw>
              </a:effectLst>
              <a:latin typeface="Bradley Hand ITC" panose="03070402050302030203" pitchFamily="66" charset="0"/>
            </a:endParaRPr>
          </a:p>
          <a:p>
            <a:pPr marL="742950" lvl="1" indent="-285750" algn="l" rtl="0">
              <a:buFont typeface="Wingdings" panose="05000000000000000000" pitchFamily="2" charset="2"/>
              <a:buChar char="v"/>
            </a:pPr>
            <a:r>
              <a:rPr lang="en-US" sz="3200" b="1" dirty="0">
                <a:effectLst>
                  <a:outerShdw blurRad="38100" dist="38100" dir="2700000" algn="tl">
                    <a:srgbClr val="000000">
                      <a:alpha val="43137"/>
                    </a:srgbClr>
                  </a:outerShdw>
                </a:effectLst>
                <a:latin typeface="Bradley Hand ITC" panose="03070402050302030203" pitchFamily="66" charset="0"/>
              </a:rPr>
              <a:t>Quizlet</a:t>
            </a:r>
          </a:p>
          <a:p>
            <a:pPr marL="742950" lvl="1" indent="-285750" algn="l" rtl="0">
              <a:buFont typeface="Wingdings" panose="05000000000000000000" pitchFamily="2" charset="2"/>
              <a:buChar char="v"/>
            </a:pPr>
            <a:r>
              <a:rPr lang="en-US" sz="3200" b="1" dirty="0" err="1">
                <a:effectLst>
                  <a:outerShdw blurRad="38100" dist="38100" dir="2700000" algn="tl">
                    <a:srgbClr val="000000">
                      <a:alpha val="43137"/>
                    </a:srgbClr>
                  </a:outerShdw>
                </a:effectLst>
                <a:latin typeface="Bradley Hand ITC" panose="03070402050302030203" pitchFamily="66" charset="0"/>
                <a:hlinkClick r:id="rId2"/>
              </a:rPr>
              <a:t>wordsearch</a:t>
            </a:r>
            <a:r>
              <a:rPr lang="en-US" sz="3200" b="1" dirty="0">
                <a:effectLst>
                  <a:outerShdw blurRad="38100" dist="38100" dir="2700000" algn="tl">
                    <a:srgbClr val="000000">
                      <a:alpha val="43137"/>
                    </a:srgbClr>
                  </a:outerShdw>
                </a:effectLst>
                <a:latin typeface="Bradley Hand ITC" panose="03070402050302030203" pitchFamily="66" charset="0"/>
                <a:hlinkClick r:id="rId2"/>
              </a:rPr>
              <a:t> generator</a:t>
            </a:r>
            <a:endParaRPr lang="en-US" sz="3200" b="1" dirty="0">
              <a:effectLst>
                <a:outerShdw blurRad="38100" dist="38100" dir="2700000" algn="tl">
                  <a:srgbClr val="000000">
                    <a:alpha val="43137"/>
                  </a:srgbClr>
                </a:outerShdw>
              </a:effectLst>
              <a:latin typeface="Bradley Hand ITC" panose="03070402050302030203" pitchFamily="66" charset="0"/>
            </a:endParaRPr>
          </a:p>
          <a:p>
            <a:pPr marL="742950" lvl="1" indent="-285750" algn="l" rtl="0">
              <a:buFont typeface="Wingdings" panose="05000000000000000000" pitchFamily="2" charset="2"/>
              <a:buChar char="v"/>
            </a:pPr>
            <a:r>
              <a:rPr lang="en-US" sz="3200" b="1" dirty="0">
                <a:effectLst>
                  <a:outerShdw blurRad="38100" dist="38100" dir="2700000" algn="tl">
                    <a:srgbClr val="000000">
                      <a:alpha val="43137"/>
                    </a:srgbClr>
                  </a:outerShdw>
                </a:effectLst>
                <a:latin typeface="Bradley Hand ITC" panose="03070402050302030203" pitchFamily="66" charset="0"/>
                <a:hlinkClick r:id="rId3"/>
              </a:rPr>
              <a:t>Uri </a:t>
            </a:r>
            <a:r>
              <a:rPr lang="en-US" sz="3200" b="1" dirty="0" err="1">
                <a:effectLst>
                  <a:outerShdw blurRad="38100" dist="38100" dir="2700000" algn="tl">
                    <a:srgbClr val="000000">
                      <a:alpha val="43137"/>
                    </a:srgbClr>
                  </a:outerShdw>
                </a:effectLst>
                <a:latin typeface="Bradley Hand ITC" panose="03070402050302030203" pitchFamily="66" charset="0"/>
                <a:hlinkClick r:id="rId3"/>
              </a:rPr>
              <a:t>Alon's</a:t>
            </a:r>
            <a:r>
              <a:rPr lang="en-US" sz="3200" b="1" dirty="0">
                <a:effectLst>
                  <a:outerShdw blurRad="38100" dist="38100" dir="2700000" algn="tl">
                    <a:srgbClr val="000000">
                      <a:alpha val="43137"/>
                    </a:srgbClr>
                  </a:outerShdw>
                </a:effectLst>
                <a:latin typeface="Bradley Hand ITC" panose="03070402050302030203" pitchFamily="66" charset="0"/>
                <a:hlinkClick r:id="rId3"/>
              </a:rPr>
              <a:t> site</a:t>
            </a:r>
            <a:endParaRPr lang="en-US" sz="3200" b="1" dirty="0">
              <a:effectLst>
                <a:outerShdw blurRad="38100" dist="38100" dir="2700000" algn="tl">
                  <a:srgbClr val="000000">
                    <a:alpha val="43137"/>
                  </a:srgbClr>
                </a:outerShdw>
              </a:effectLst>
              <a:latin typeface="Bradley Hand ITC" panose="03070402050302030203" pitchFamily="66" charset="0"/>
            </a:endParaRPr>
          </a:p>
          <a:p>
            <a:pPr marL="742950" lvl="1" indent="-285750" algn="l" rtl="0">
              <a:buFont typeface="Wingdings" panose="05000000000000000000" pitchFamily="2" charset="2"/>
              <a:buChar char="v"/>
            </a:pPr>
            <a:r>
              <a:rPr lang="en-US" sz="3200" b="1" dirty="0" err="1">
                <a:effectLst>
                  <a:outerShdw blurRad="38100" dist="38100" dir="2700000" algn="tl">
                    <a:srgbClr val="000000">
                      <a:alpha val="43137"/>
                    </a:srgbClr>
                  </a:outerShdw>
                </a:effectLst>
                <a:latin typeface="Bradley Hand ITC" panose="03070402050302030203" pitchFamily="66" charset="0"/>
                <a:hlinkClick r:id="rId4"/>
              </a:rPr>
              <a:t>Wordle</a:t>
            </a:r>
            <a:endParaRPr lang="en-US" sz="3200" b="1" dirty="0">
              <a:effectLst>
                <a:outerShdw blurRad="38100" dist="38100" dir="2700000" algn="tl">
                  <a:srgbClr val="000000">
                    <a:alpha val="43137"/>
                  </a:srgbClr>
                </a:outerShdw>
              </a:effectLst>
              <a:latin typeface="Bradley Hand ITC" panose="03070402050302030203" pitchFamily="66" charset="0"/>
            </a:endParaRPr>
          </a:p>
          <a:p>
            <a:pPr marL="742950" lvl="1" indent="-285750" algn="l" rtl="0">
              <a:buFont typeface="Wingdings" panose="05000000000000000000" pitchFamily="2" charset="2"/>
              <a:buChar char="v"/>
            </a:pPr>
            <a:r>
              <a:rPr lang="en-US" sz="3200" b="1" dirty="0">
                <a:effectLst>
                  <a:outerShdw blurRad="38100" dist="38100" dir="2700000" algn="tl">
                    <a:srgbClr val="000000">
                      <a:alpha val="43137"/>
                    </a:srgbClr>
                  </a:outerShdw>
                </a:effectLst>
                <a:latin typeface="Bradley Hand ITC" panose="03070402050302030203" pitchFamily="66" charset="0"/>
                <a:hlinkClick r:id="rId5"/>
              </a:rPr>
              <a:t>Domino generator</a:t>
            </a:r>
            <a:endParaRPr lang="he-IL" sz="3200" b="1" dirty="0">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219835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ª××¦××ª ×ª××× × ×¢×××¨ âªthank you gifâ¬â"/>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02536" y="1279898"/>
            <a:ext cx="7478223" cy="4206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7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1950" t="14134" r="1000" b="12001"/>
          <a:stretch/>
        </p:blipFill>
        <p:spPr>
          <a:xfrm>
            <a:off x="68332" y="1051560"/>
            <a:ext cx="11352524" cy="4672584"/>
          </a:xfrm>
          <a:prstGeom prst="rect">
            <a:avLst/>
          </a:prstGeom>
        </p:spPr>
      </p:pic>
    </p:spTree>
    <p:extLst>
      <p:ext uri="{BB962C8B-B14F-4D97-AF65-F5344CB8AC3E}">
        <p14:creationId xmlns:p14="http://schemas.microsoft.com/office/powerpoint/2010/main" val="185036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20506" y="800798"/>
            <a:ext cx="5056950" cy="5243386"/>
            <a:chOff x="1815" y="6790"/>
            <a:chExt cx="8775" cy="9225"/>
          </a:xfrm>
        </p:grpSpPr>
        <p:pic>
          <p:nvPicPr>
            <p:cNvPr id="1027" name="Picture 3" descr="27-ENG-018-5A-SOF-T4-1"/>
            <p:cNvPicPr>
              <a:picLocks noChangeAspect="1" noChangeArrowheads="1"/>
            </p:cNvPicPr>
            <p:nvPr/>
          </p:nvPicPr>
          <p:blipFill>
            <a:blip r:embed="rId2" cstate="print">
              <a:extLst>
                <a:ext uri="{28A0092B-C50C-407E-A947-70E740481C1C}">
                  <a14:useLocalDpi xmlns:a14="http://schemas.microsoft.com/office/drawing/2010/main" val="0"/>
                </a:ext>
              </a:extLst>
            </a:blip>
            <a:srcRect r="55536" b="24786"/>
            <a:stretch>
              <a:fillRect/>
            </a:stretch>
          </p:blipFill>
          <p:spPr bwMode="auto">
            <a:xfrm>
              <a:off x="1815" y="6790"/>
              <a:ext cx="8775" cy="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תיבת טקסט 2"/>
            <p:cNvSpPr txBox="1">
              <a:spLocks noChangeArrowheads="1"/>
            </p:cNvSpPr>
            <p:nvPr/>
          </p:nvSpPr>
          <p:spPr bwMode="auto">
            <a:xfrm flipH="1">
              <a:off x="1933" y="7341"/>
              <a:ext cx="8359" cy="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rtl="0" eaLnBrk="0" fontAlgn="base" hangingPunct="0">
                <a:spcBef>
                  <a:spcPts val="275"/>
                </a:spcBef>
                <a:spcAft>
                  <a:spcPct val="0"/>
                </a:spcAft>
              </a:pPr>
              <a:r>
                <a:rPr lang="en-US" altLang="he-IL" sz="1700" b="1" dirty="0">
                  <a:solidFill>
                    <a:srgbClr val="000000"/>
                  </a:solidFill>
                  <a:latin typeface="Comic Sans MS" panose="030F0702030302020204" pitchFamily="66" charset="0"/>
                  <a:ea typeface="Arial" panose="020B0604020202020204" pitchFamily="34" charset="0"/>
                  <a:cs typeface="ComicSans-Bold" charset="0"/>
                </a:rPr>
                <a:t>Around the World Magazine</a:t>
              </a:r>
              <a:r>
                <a:rPr lang="en-US" altLang="he-IL" sz="1100" b="1" dirty="0">
                  <a:solidFill>
                    <a:srgbClr val="000000"/>
                  </a:solidFill>
                  <a:latin typeface="Times New Roman" panose="02020603050405020304" pitchFamily="18" charset="0"/>
                </a:rPr>
                <a:t>	</a:t>
              </a:r>
              <a:r>
                <a:rPr lang="en-US" altLang="he-IL" sz="1100" b="1" dirty="0">
                  <a:solidFill>
                    <a:srgbClr val="000000"/>
                  </a:solidFill>
                  <a:latin typeface="Verdana" panose="020B0604030504040204" pitchFamily="34" charset="0"/>
                  <a:ea typeface="Arial" panose="020B0604020202020204" pitchFamily="34" charset="0"/>
                  <a:cs typeface="Verdana-Bold" charset="0"/>
                </a:rPr>
                <a:t>March, </a:t>
              </a:r>
              <a:r>
                <a:rPr lang="en-US" altLang="he-IL" sz="1000" b="1" dirty="0">
                  <a:solidFill>
                    <a:srgbClr val="000000"/>
                  </a:solidFill>
                  <a:latin typeface="Verdana" panose="020B0604030504040204" pitchFamily="34" charset="0"/>
                  <a:ea typeface="Arial" panose="020B0604020202020204" pitchFamily="34" charset="0"/>
                </a:rPr>
                <a:t>2018</a:t>
              </a:r>
              <a:endParaRPr lang="en-US" altLang="he-IL" sz="1100" b="1" dirty="0">
                <a:solidFill>
                  <a:srgbClr val="000000"/>
                </a:solidFill>
                <a:latin typeface="Verdana-Bold" charset="0"/>
              </a:endParaRPr>
            </a:p>
            <a:p>
              <a:pPr algn="l" rtl="0" eaLnBrk="0" fontAlgn="base" hangingPunct="0">
                <a:spcBef>
                  <a:spcPts val="275"/>
                </a:spcBef>
                <a:spcAft>
                  <a:spcPts val="275"/>
                </a:spcAft>
              </a:pPr>
              <a:endParaRPr lang="en-US" altLang="he-IL" sz="1100" b="1" dirty="0">
                <a:solidFill>
                  <a:srgbClr val="000000"/>
                </a:solidFill>
                <a:latin typeface="Verdana-Bold" charset="0"/>
                <a:ea typeface="Arial" panose="020B0604020202020204" pitchFamily="34" charset="0"/>
              </a:endParaRPr>
            </a:p>
            <a:p>
              <a:pPr algn="l" rtl="0" eaLnBrk="0" fontAlgn="base" hangingPunct="0">
                <a:spcBef>
                  <a:spcPts val="275"/>
                </a:spcBef>
                <a:spcAft>
                  <a:spcPts val="1800"/>
                </a:spcAft>
              </a:pPr>
              <a:r>
                <a:rPr lang="en-US" altLang="he-IL" sz="1200" dirty="0">
                  <a:solidFill>
                    <a:srgbClr val="000000"/>
                  </a:solidFill>
                  <a:latin typeface="Verdana" panose="020B0604030504040204" pitchFamily="34" charset="0"/>
                  <a:ea typeface="Arial" panose="020B0604020202020204" pitchFamily="34" charset="0"/>
                </a:rPr>
                <a:t>Hi, my name is Gita. I'm eleven years old. I don't live in a city </a:t>
              </a:r>
              <a:br>
                <a:rPr lang="en-US" altLang="he-IL" sz="1200" dirty="0">
                  <a:solidFill>
                    <a:srgbClr val="000000"/>
                  </a:solidFill>
                  <a:latin typeface="Verdana" panose="020B0604030504040204" pitchFamily="34" charset="0"/>
                  <a:ea typeface="Arial" panose="020B0604020202020204" pitchFamily="34" charset="0"/>
                </a:rPr>
              </a:br>
              <a:r>
                <a:rPr lang="en-US" altLang="he-IL" sz="1200" dirty="0">
                  <a:solidFill>
                    <a:srgbClr val="000000"/>
                  </a:solidFill>
                  <a:latin typeface="Verdana" panose="020B0604030504040204" pitchFamily="34" charset="0"/>
                  <a:ea typeface="Arial" panose="020B0604020202020204" pitchFamily="34" charset="0"/>
                </a:rPr>
                <a:t>or a village like many other children. I live on a boat in the sea near Indi</a:t>
              </a:r>
              <a:r>
                <a:rPr lang="he-IL" altLang="he-IL" sz="1200" dirty="0">
                  <a:solidFill>
                    <a:srgbClr val="000000"/>
                  </a:solidFill>
                  <a:latin typeface="Verdana" panose="020B0604030504040204" pitchFamily="34" charset="0"/>
                  <a:ea typeface="Arial" panose="020B0604020202020204" pitchFamily="34" charset="0"/>
                </a:rPr>
                <a:t>a.</a:t>
              </a:r>
              <a:r>
                <a:rPr lang="en-US" altLang="he-IL" sz="12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1200" dirty="0">
                  <a:solidFill>
                    <a:srgbClr val="000000"/>
                  </a:solidFill>
                  <a:latin typeface="Verdana" panose="020B0604030504040204" pitchFamily="34" charset="0"/>
                  <a:ea typeface="Arial" panose="020B0604020202020204" pitchFamily="34" charset="0"/>
                </a:rPr>
                <a:t>I don't walk or ride a bike to school because my school is on </a:t>
              </a:r>
              <a:br>
                <a:rPr lang="en-US" altLang="he-IL" sz="1200" dirty="0">
                  <a:solidFill>
                    <a:srgbClr val="000000"/>
                  </a:solidFill>
                  <a:latin typeface="Verdana" panose="020B0604030504040204" pitchFamily="34" charset="0"/>
                  <a:ea typeface="Arial" panose="020B0604020202020204" pitchFamily="34" charset="0"/>
                </a:rPr>
              </a:br>
              <a:r>
                <a:rPr lang="en-US" altLang="he-IL" sz="1200" dirty="0">
                  <a:solidFill>
                    <a:srgbClr val="000000"/>
                  </a:solidFill>
                  <a:latin typeface="Verdana" panose="020B0604030504040204" pitchFamily="34" charset="0"/>
                  <a:ea typeface="Arial" panose="020B0604020202020204" pitchFamily="34" charset="0"/>
                </a:rPr>
                <a:t>a boat too. My friends and I swim to school every morning. At school we build boats together with our teacher. We also learn how to catch fish.</a:t>
              </a:r>
            </a:p>
            <a:p>
              <a:pPr algn="l" rtl="0" eaLnBrk="0" fontAlgn="base" hangingPunct="0">
                <a:spcBef>
                  <a:spcPts val="275"/>
                </a:spcBef>
                <a:spcAft>
                  <a:spcPts val="1800"/>
                </a:spcAft>
              </a:pPr>
              <a:r>
                <a:rPr lang="en-US" altLang="he-IL" sz="1200" dirty="0">
                  <a:solidFill>
                    <a:srgbClr val="000000"/>
                  </a:solidFill>
                  <a:latin typeface="Verdana" panose="020B0604030504040204" pitchFamily="34" charset="0"/>
                  <a:ea typeface="Arial" panose="020B0604020202020204" pitchFamily="34" charset="0"/>
                </a:rPr>
                <a:t>Every afternoon I help my parents catch fish. I'm a very good swimmer and can swim under water for a long time. Sometimes </a:t>
              </a:r>
              <a:br>
                <a:rPr lang="en-US" altLang="he-IL" sz="1200" dirty="0">
                  <a:solidFill>
                    <a:srgbClr val="000000"/>
                  </a:solidFill>
                  <a:latin typeface="Verdana" panose="020B0604030504040204" pitchFamily="34" charset="0"/>
                  <a:ea typeface="Arial" panose="020B0604020202020204" pitchFamily="34" charset="0"/>
                </a:rPr>
              </a:br>
              <a:r>
                <a:rPr lang="en-US" altLang="he-IL" sz="1200" dirty="0">
                  <a:solidFill>
                    <a:srgbClr val="000000"/>
                  </a:solidFill>
                  <a:latin typeface="Verdana" panose="020B0604030504040204" pitchFamily="34" charset="0"/>
                  <a:ea typeface="Arial" panose="020B0604020202020204" pitchFamily="34" charset="0"/>
                </a:rPr>
                <a:t>I swim in very deep* water to catch big </a:t>
              </a:r>
              <a:r>
                <a:rPr lang="en-US" altLang="he-IL" sz="1200" dirty="0" err="1">
                  <a:solidFill>
                    <a:srgbClr val="000000"/>
                  </a:solidFill>
                  <a:latin typeface="Verdana" panose="020B0604030504040204" pitchFamily="34" charset="0"/>
                  <a:ea typeface="Arial" panose="020B0604020202020204" pitchFamily="34" charset="0"/>
                </a:rPr>
                <a:t>fis</a:t>
              </a:r>
              <a:r>
                <a:rPr lang="he-IL" altLang="he-IL" sz="1200" dirty="0">
                  <a:solidFill>
                    <a:srgbClr val="000000"/>
                  </a:solidFill>
                  <a:latin typeface="Verdana" panose="020B0604030504040204" pitchFamily="34" charset="0"/>
                  <a:ea typeface="Arial" panose="020B0604020202020204" pitchFamily="34" charset="0"/>
                </a:rPr>
                <a:t>h.</a:t>
              </a:r>
              <a:r>
                <a:rPr lang="en-US" altLang="he-IL" sz="12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1200" dirty="0">
                  <a:solidFill>
                    <a:srgbClr val="000000"/>
                  </a:solidFill>
                  <a:latin typeface="Verdana" panose="020B0604030504040204" pitchFamily="34" charset="0"/>
                  <a:ea typeface="Arial" panose="020B0604020202020204" pitchFamily="34" charset="0"/>
                </a:rPr>
                <a:t>Tomorrow I'm going with my  family to the city for the first time. </a:t>
              </a:r>
              <a:br>
                <a:rPr lang="en-US" altLang="he-IL" sz="1200" dirty="0">
                  <a:solidFill>
                    <a:srgbClr val="000000"/>
                  </a:solidFill>
                  <a:latin typeface="Verdana" panose="020B0604030504040204" pitchFamily="34" charset="0"/>
                  <a:ea typeface="Arial" panose="020B0604020202020204" pitchFamily="34" charset="0"/>
                </a:rPr>
              </a:br>
              <a:r>
                <a:rPr lang="en-US" altLang="he-IL" sz="1200" dirty="0">
                  <a:solidFill>
                    <a:srgbClr val="000000"/>
                  </a:solidFill>
                  <a:latin typeface="Verdana" panose="020B0604030504040204" pitchFamily="34" charset="0"/>
                  <a:ea typeface="Arial" panose="020B0604020202020204" pitchFamily="34" charset="0"/>
                </a:rPr>
                <a:t>I want to help my parents sell fish in the market. I'm excited to  see the houses and shops </a:t>
              </a:r>
              <a:r>
                <a:rPr lang="en-US" altLang="he-IL" sz="1200" dirty="0" err="1">
                  <a:solidFill>
                    <a:srgbClr val="000000"/>
                  </a:solidFill>
                  <a:latin typeface="Verdana" panose="020B0604030504040204" pitchFamily="34" charset="0"/>
                  <a:ea typeface="Arial" panose="020B0604020202020204" pitchFamily="34" charset="0"/>
                </a:rPr>
                <a:t>ther</a:t>
              </a:r>
              <a:r>
                <a:rPr lang="he-IL" altLang="he-IL" sz="1200" dirty="0">
                  <a:solidFill>
                    <a:srgbClr val="000000"/>
                  </a:solidFill>
                  <a:latin typeface="Verdana" panose="020B0604030504040204" pitchFamily="34" charset="0"/>
                  <a:ea typeface="Arial" panose="020B0604020202020204" pitchFamily="34" charset="0"/>
                </a:rPr>
                <a:t>e.</a:t>
              </a:r>
              <a:r>
                <a:rPr lang="en-US" altLang="he-IL" sz="1200" dirty="0">
                  <a:solidFill>
                    <a:srgbClr val="000000"/>
                  </a:solidFill>
                  <a:latin typeface="Verdana" panose="020B0604030504040204" pitchFamily="34" charset="0"/>
                  <a:ea typeface="Arial" panose="020B0604020202020204" pitchFamily="34" charset="0"/>
                </a:rPr>
                <a:t> </a:t>
              </a:r>
              <a:br>
                <a:rPr lang="en-US" altLang="he-IL" sz="1200" dirty="0">
                  <a:solidFill>
                    <a:srgbClr val="000000"/>
                  </a:solidFill>
                  <a:latin typeface="Verdana" panose="020B0604030504040204" pitchFamily="34" charset="0"/>
                  <a:ea typeface="Arial" panose="020B0604020202020204" pitchFamily="34" charset="0"/>
                </a:rPr>
              </a:br>
              <a:r>
                <a:rPr lang="en-US" altLang="he-IL" sz="1200" dirty="0">
                  <a:solidFill>
                    <a:srgbClr val="000000"/>
                  </a:solidFill>
                  <a:latin typeface="Verdana" panose="020B0604030504040204" pitchFamily="34" charset="0"/>
                  <a:ea typeface="Arial" panose="020B0604020202020204" pitchFamily="34" charset="0"/>
                </a:rPr>
                <a:t>I hope we sell all the fish we have!</a:t>
              </a:r>
              <a:endParaRPr lang="he-IL" altLang="he-IL" dirty="0">
                <a:solidFill>
                  <a:srgbClr val="000000"/>
                </a:solidFill>
                <a:latin typeface="Arial" panose="020B0604020202020204" pitchFamily="34" charset="0"/>
              </a:endParaRPr>
            </a:p>
          </p:txBody>
        </p:sp>
      </p:grpSp>
      <p:sp>
        <p:nvSpPr>
          <p:cNvPr id="8" name="TextBox 7"/>
          <p:cNvSpPr txBox="1"/>
          <p:nvPr/>
        </p:nvSpPr>
        <p:spPr>
          <a:xfrm>
            <a:off x="9500616" y="236817"/>
            <a:ext cx="2395728" cy="1754326"/>
          </a:xfrm>
          <a:prstGeom prst="rect">
            <a:avLst/>
          </a:prstGeom>
          <a:noFill/>
        </p:spPr>
        <p:txBody>
          <a:bodyPr wrap="square" rtlCol="1">
            <a:spAutoFit/>
          </a:bodyPr>
          <a:lstStyle/>
          <a:p>
            <a:pPr algn="ctr">
              <a:lnSpc>
                <a:spcPct val="150000"/>
              </a:lnSpc>
            </a:pPr>
            <a:r>
              <a:rPr lang="en-US" b="1" dirty="0">
                <a:solidFill>
                  <a:srgbClr val="000000"/>
                </a:solidFill>
                <a:latin typeface="Comic Sans MS" panose="030F0702030302020204" pitchFamily="66" charset="0"/>
              </a:rPr>
              <a:t>Pre reading activity.</a:t>
            </a:r>
          </a:p>
          <a:p>
            <a:pPr algn="ctr">
              <a:lnSpc>
                <a:spcPct val="150000"/>
              </a:lnSpc>
            </a:pPr>
            <a:r>
              <a:rPr lang="en-US" b="1" dirty="0">
                <a:solidFill>
                  <a:srgbClr val="000000"/>
                </a:solidFill>
                <a:latin typeface="Comic Sans MS" panose="030F0702030302020204" pitchFamily="66" charset="0"/>
              </a:rPr>
              <a:t>2. Scanning the text.</a:t>
            </a:r>
            <a:endParaRPr lang="he-IL" b="1" dirty="0">
              <a:solidFill>
                <a:srgbClr val="000000"/>
              </a:solidFill>
              <a:latin typeface="Comic Sans MS" panose="030F0702030302020204" pitchFamily="66" charset="0"/>
            </a:endParaRPr>
          </a:p>
        </p:txBody>
      </p:sp>
      <p:sp>
        <p:nvSpPr>
          <p:cNvPr id="5" name="מלבן 4"/>
          <p:cNvSpPr/>
          <p:nvPr/>
        </p:nvSpPr>
        <p:spPr>
          <a:xfrm>
            <a:off x="6004560" y="6095324"/>
            <a:ext cx="6096000" cy="276999"/>
          </a:xfrm>
          <a:prstGeom prst="rect">
            <a:avLst/>
          </a:prstGeom>
        </p:spPr>
        <p:txBody>
          <a:bodyPr>
            <a:spAutoFit/>
          </a:bodyPr>
          <a:lstStyle/>
          <a:p>
            <a:r>
              <a:rPr lang="ar-SA" sz="1200" dirty="0">
                <a:solidFill>
                  <a:srgbClr val="000000"/>
                </a:solidFill>
                <a:latin typeface="Verdana" panose="020B0604030504040204" pitchFamily="34" charset="0"/>
                <a:ea typeface="Arial" panose="020B0604020202020204" pitchFamily="34" charset="0"/>
              </a:rPr>
              <a:t>© </a:t>
            </a:r>
            <a:r>
              <a:rPr lang="he-IL" sz="1200" dirty="0">
                <a:solidFill>
                  <a:srgbClr val="000000"/>
                </a:solidFill>
                <a:latin typeface="Verdana" panose="020B0604030504040204" pitchFamily="34" charset="0"/>
                <a:ea typeface="Arial" panose="020B0604020202020204" pitchFamily="34" charset="0"/>
              </a:rPr>
              <a:t>כל הזכויות שמורות </a:t>
            </a:r>
            <a:r>
              <a:rPr lang="he-IL" sz="1200" dirty="0" err="1">
                <a:solidFill>
                  <a:srgbClr val="000000"/>
                </a:solidFill>
                <a:latin typeface="Verdana" panose="020B0604030504040204" pitchFamily="34" charset="0"/>
                <a:ea typeface="Arial" panose="020B0604020202020204" pitchFamily="34" charset="0"/>
              </a:rPr>
              <a:t>לראמ"ה</a:t>
            </a:r>
            <a:r>
              <a:rPr lang="he-IL" sz="1200" dirty="0">
                <a:solidFill>
                  <a:srgbClr val="000000"/>
                </a:solidFill>
                <a:latin typeface="Verdana" panose="020B0604030504040204" pitchFamily="34" charset="0"/>
                <a:ea typeface="Arial" panose="020B0604020202020204" pitchFamily="34" charset="0"/>
              </a:rPr>
              <a:t> – הרשות הארצית למדידה והערכה בחינוך, משרד החינוך</a:t>
            </a:r>
          </a:p>
        </p:txBody>
      </p:sp>
    </p:spTree>
    <p:extLst>
      <p:ext uri="{BB962C8B-B14F-4D97-AF65-F5344CB8AC3E}">
        <p14:creationId xmlns:p14="http://schemas.microsoft.com/office/powerpoint/2010/main" val="190349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8952" y="822960"/>
            <a:ext cx="8933688" cy="5209118"/>
          </a:xfrm>
          <a:prstGeom prst="rect">
            <a:avLst/>
          </a:prstGeom>
        </p:spPr>
        <p:txBody>
          <a:bodyPr wrap="square">
            <a:spAutoFit/>
          </a:bodyPr>
          <a:lstStyle/>
          <a:p>
            <a:pPr algn="l" rtl="0" eaLnBrk="0" fontAlgn="base" hangingPunct="0">
              <a:spcBef>
                <a:spcPts val="275"/>
              </a:spcBef>
              <a:spcAft>
                <a:spcPts val="1800"/>
              </a:spcAft>
            </a:pPr>
            <a:r>
              <a:rPr lang="en-US" altLang="he-IL" sz="2000" dirty="0">
                <a:solidFill>
                  <a:srgbClr val="000000"/>
                </a:solidFill>
                <a:latin typeface="Verdana" panose="020B0604030504040204" pitchFamily="34" charset="0"/>
                <a:ea typeface="Arial" panose="020B0604020202020204" pitchFamily="34" charset="0"/>
              </a:rPr>
              <a:t>Hi, my name is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Gita</a:t>
            </a:r>
            <a:r>
              <a:rPr lang="en-US" altLang="he-IL" sz="2000" dirty="0">
                <a:solidFill>
                  <a:srgbClr val="000000"/>
                </a:solidFill>
                <a:latin typeface="Verdana" panose="020B0604030504040204" pitchFamily="34" charset="0"/>
                <a:ea typeface="Arial" panose="020B0604020202020204" pitchFamily="34" charset="0"/>
              </a:rPr>
              <a:t>. I'm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eleven</a:t>
            </a:r>
            <a:r>
              <a:rPr lang="en-US" altLang="he-IL" sz="2000" dirty="0">
                <a:solidFill>
                  <a:srgbClr val="000000"/>
                </a:solidFill>
                <a:latin typeface="Verdana" panose="020B0604030504040204" pitchFamily="34" charset="0"/>
                <a:ea typeface="Arial" panose="020B0604020202020204" pitchFamily="34" charset="0"/>
              </a:rPr>
              <a:t> years old. I don't live in a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city</a:t>
            </a:r>
            <a:r>
              <a:rPr lang="en-US" altLang="he-IL" sz="2000" dirty="0">
                <a:solidFill>
                  <a:srgbClr val="000000"/>
                </a:solidFill>
                <a:latin typeface="Verdana" panose="020B0604030504040204" pitchFamily="34" charset="0"/>
                <a:ea typeface="Arial" panose="020B0604020202020204" pitchFamily="34" charset="0"/>
              </a:rPr>
              <a:t>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or a village like many other children. I live on a boat in the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sea</a:t>
            </a:r>
            <a:r>
              <a:rPr lang="en-US" altLang="he-IL" sz="2000" dirty="0">
                <a:solidFill>
                  <a:srgbClr val="000000"/>
                </a:solidFill>
                <a:latin typeface="Verdana" panose="020B0604030504040204" pitchFamily="34" charset="0"/>
                <a:ea typeface="Arial" panose="020B0604020202020204" pitchFamily="34" charset="0"/>
              </a:rPr>
              <a:t> near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Indi</a:t>
            </a:r>
            <a:r>
              <a:rPr lang="he-IL" altLang="he-IL" sz="2000" b="1" dirty="0">
                <a:solidFill>
                  <a:srgbClr val="D5393D">
                    <a:lumMod val="20000"/>
                    <a:lumOff val="80000"/>
                  </a:srgbClr>
                </a:solidFill>
                <a:latin typeface="Verdana" panose="020B0604030504040204" pitchFamily="34" charset="0"/>
                <a:ea typeface="Arial" panose="020B0604020202020204" pitchFamily="34" charset="0"/>
              </a:rPr>
              <a:t>a</a:t>
            </a:r>
            <a:r>
              <a:rPr lang="he-IL" altLang="he-IL" sz="2000" dirty="0">
                <a:solidFill>
                  <a:srgbClr val="000000"/>
                </a:solidFill>
                <a:latin typeface="Verdana" panose="020B0604030504040204" pitchFamily="34" charset="0"/>
                <a:ea typeface="Arial" panose="020B0604020202020204" pitchFamily="34" charset="0"/>
              </a:rPr>
              <a:t>.</a:t>
            </a:r>
            <a:r>
              <a:rPr lang="en-US" altLang="he-IL" sz="20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2000" dirty="0">
                <a:solidFill>
                  <a:srgbClr val="000000"/>
                </a:solidFill>
                <a:latin typeface="Verdana" panose="020B0604030504040204" pitchFamily="34" charset="0"/>
                <a:ea typeface="Arial" panose="020B0604020202020204" pitchFamily="34" charset="0"/>
              </a:rPr>
              <a:t>I don't walk or ride a bike to school because my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school</a:t>
            </a:r>
            <a:r>
              <a:rPr lang="en-US" altLang="he-IL" sz="2000" dirty="0">
                <a:solidFill>
                  <a:srgbClr val="000000"/>
                </a:solidFill>
                <a:latin typeface="Verdana" panose="020B0604030504040204" pitchFamily="34" charset="0"/>
                <a:ea typeface="Arial" panose="020B0604020202020204" pitchFamily="34" charset="0"/>
              </a:rPr>
              <a:t> is on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a boat too. My friends and I swim to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school</a:t>
            </a:r>
            <a:r>
              <a:rPr lang="en-US" altLang="he-IL" sz="2000" dirty="0">
                <a:solidFill>
                  <a:srgbClr val="000000"/>
                </a:solidFill>
                <a:latin typeface="Verdana" panose="020B0604030504040204" pitchFamily="34" charset="0"/>
                <a:ea typeface="Arial" panose="020B0604020202020204" pitchFamily="34" charset="0"/>
              </a:rPr>
              <a:t> every morning. At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school</a:t>
            </a:r>
            <a:r>
              <a:rPr lang="en-US" altLang="he-IL" sz="2000" dirty="0">
                <a:solidFill>
                  <a:srgbClr val="000000"/>
                </a:solidFill>
                <a:latin typeface="Verdana" panose="020B0604030504040204" pitchFamily="34" charset="0"/>
                <a:ea typeface="Arial" panose="020B0604020202020204" pitchFamily="34" charset="0"/>
              </a:rPr>
              <a:t> we build boats together with our teacher. We also learn how to catch fish.</a:t>
            </a:r>
          </a:p>
          <a:p>
            <a:pPr algn="l" rtl="0" eaLnBrk="0" fontAlgn="base" hangingPunct="0">
              <a:spcBef>
                <a:spcPts val="275"/>
              </a:spcBef>
              <a:spcAft>
                <a:spcPts val="1800"/>
              </a:spcAft>
            </a:pPr>
            <a:r>
              <a:rPr lang="en-US" altLang="he-IL" sz="2000" dirty="0">
                <a:solidFill>
                  <a:srgbClr val="000000"/>
                </a:solidFill>
                <a:latin typeface="Verdana" panose="020B0604030504040204" pitchFamily="34" charset="0"/>
                <a:ea typeface="Arial" panose="020B0604020202020204" pitchFamily="34" charset="0"/>
              </a:rPr>
              <a:t>Every afternoon I help my parents catch fish. I'm a very good swimmer and can swim under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water</a:t>
            </a:r>
            <a:r>
              <a:rPr lang="en-US" altLang="he-IL" sz="2000" dirty="0">
                <a:solidFill>
                  <a:srgbClr val="000000"/>
                </a:solidFill>
                <a:latin typeface="Verdana" panose="020B0604030504040204" pitchFamily="34" charset="0"/>
                <a:ea typeface="Arial" panose="020B0604020202020204" pitchFamily="34" charset="0"/>
              </a:rPr>
              <a:t> for a long time. Sometimes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I swim in very deep*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water</a:t>
            </a:r>
            <a:r>
              <a:rPr lang="en-US" altLang="he-IL" sz="2000" dirty="0">
                <a:solidFill>
                  <a:srgbClr val="000000"/>
                </a:solidFill>
                <a:latin typeface="Verdana" panose="020B0604030504040204" pitchFamily="34" charset="0"/>
                <a:ea typeface="Arial" panose="020B0604020202020204" pitchFamily="34" charset="0"/>
              </a:rPr>
              <a:t> to catch big </a:t>
            </a:r>
            <a:r>
              <a:rPr lang="en-US" altLang="he-IL" sz="2000" dirty="0" err="1">
                <a:solidFill>
                  <a:srgbClr val="000000"/>
                </a:solidFill>
                <a:latin typeface="Verdana" panose="020B0604030504040204" pitchFamily="34" charset="0"/>
                <a:ea typeface="Arial" panose="020B0604020202020204" pitchFamily="34" charset="0"/>
              </a:rPr>
              <a:t>fis</a:t>
            </a:r>
            <a:r>
              <a:rPr lang="he-IL" altLang="he-IL" sz="2000" dirty="0">
                <a:solidFill>
                  <a:srgbClr val="000000"/>
                </a:solidFill>
                <a:latin typeface="Verdana" panose="020B0604030504040204" pitchFamily="34" charset="0"/>
                <a:ea typeface="Arial" panose="020B0604020202020204" pitchFamily="34" charset="0"/>
              </a:rPr>
              <a:t>h.</a:t>
            </a:r>
            <a:r>
              <a:rPr lang="en-US" altLang="he-IL" sz="20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2000" dirty="0">
                <a:solidFill>
                  <a:srgbClr val="000000"/>
                </a:solidFill>
                <a:latin typeface="Verdana" panose="020B0604030504040204" pitchFamily="34" charset="0"/>
                <a:ea typeface="Arial" panose="020B0604020202020204" pitchFamily="34" charset="0"/>
              </a:rPr>
              <a:t>Tomorrow I'm going with my  family to the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city</a:t>
            </a:r>
            <a:r>
              <a:rPr lang="en-US" altLang="he-IL" sz="2000" dirty="0">
                <a:solidFill>
                  <a:srgbClr val="000000"/>
                </a:solidFill>
                <a:latin typeface="Verdana" panose="020B0604030504040204" pitchFamily="34" charset="0"/>
                <a:ea typeface="Arial" panose="020B0604020202020204" pitchFamily="34" charset="0"/>
              </a:rPr>
              <a:t> for the first time.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I want to help my parents sell fish in the market. I'm excited to  see the </a:t>
            </a:r>
            <a:r>
              <a:rPr lang="en-US" altLang="he-IL" sz="2000" b="1" dirty="0">
                <a:solidFill>
                  <a:srgbClr val="D5393D">
                    <a:lumMod val="20000"/>
                    <a:lumOff val="80000"/>
                  </a:srgbClr>
                </a:solidFill>
                <a:latin typeface="Verdana" panose="020B0604030504040204" pitchFamily="34" charset="0"/>
                <a:ea typeface="Arial" panose="020B0604020202020204" pitchFamily="34" charset="0"/>
              </a:rPr>
              <a:t>houses</a:t>
            </a:r>
            <a:r>
              <a:rPr lang="en-US" altLang="he-IL" sz="2000" dirty="0">
                <a:solidFill>
                  <a:srgbClr val="000000"/>
                </a:solidFill>
                <a:latin typeface="Verdana" panose="020B0604030504040204" pitchFamily="34" charset="0"/>
                <a:ea typeface="Arial" panose="020B0604020202020204" pitchFamily="34" charset="0"/>
              </a:rPr>
              <a:t> and shops </a:t>
            </a:r>
            <a:r>
              <a:rPr lang="en-US" altLang="he-IL" sz="2000" dirty="0" err="1">
                <a:solidFill>
                  <a:srgbClr val="000000"/>
                </a:solidFill>
                <a:latin typeface="Verdana" panose="020B0604030504040204" pitchFamily="34" charset="0"/>
                <a:ea typeface="Arial" panose="020B0604020202020204" pitchFamily="34" charset="0"/>
              </a:rPr>
              <a:t>ther</a:t>
            </a:r>
            <a:r>
              <a:rPr lang="he-IL" altLang="he-IL" sz="2000" dirty="0">
                <a:solidFill>
                  <a:srgbClr val="000000"/>
                </a:solidFill>
                <a:latin typeface="Verdana" panose="020B0604030504040204" pitchFamily="34" charset="0"/>
                <a:ea typeface="Arial" panose="020B0604020202020204" pitchFamily="34" charset="0"/>
              </a:rPr>
              <a:t>e.</a:t>
            </a:r>
            <a:r>
              <a:rPr lang="en-US" altLang="he-IL" sz="2000" dirty="0">
                <a:solidFill>
                  <a:srgbClr val="000000"/>
                </a:solidFill>
                <a:latin typeface="Verdana" panose="020B0604030504040204" pitchFamily="34" charset="0"/>
                <a:ea typeface="Arial" panose="020B0604020202020204" pitchFamily="34" charset="0"/>
              </a:rPr>
              <a:t>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I hope we sell all the fish we have!</a:t>
            </a:r>
            <a:endParaRPr lang="he-IL" altLang="he-IL" sz="3200" dirty="0">
              <a:solidFill>
                <a:srgbClr val="000000"/>
              </a:solidFill>
              <a:latin typeface="Arial" panose="020B0604020202020204" pitchFamily="34" charset="0"/>
            </a:endParaRPr>
          </a:p>
        </p:txBody>
      </p:sp>
      <p:sp>
        <p:nvSpPr>
          <p:cNvPr id="5" name="TextBox 4"/>
          <p:cNvSpPr txBox="1"/>
          <p:nvPr/>
        </p:nvSpPr>
        <p:spPr>
          <a:xfrm>
            <a:off x="10049256" y="182880"/>
            <a:ext cx="1920240" cy="2169825"/>
          </a:xfrm>
          <a:prstGeom prst="rect">
            <a:avLst/>
          </a:prstGeom>
          <a:noFill/>
        </p:spPr>
        <p:txBody>
          <a:bodyPr wrap="square" rtlCol="1">
            <a:spAutoFit/>
          </a:bodyPr>
          <a:lstStyle/>
          <a:p>
            <a:pPr algn="ctr">
              <a:lnSpc>
                <a:spcPct val="150000"/>
              </a:lnSpc>
            </a:pPr>
            <a:r>
              <a:rPr lang="en-US" b="1" dirty="0">
                <a:solidFill>
                  <a:srgbClr val="000000"/>
                </a:solidFill>
                <a:latin typeface="Comic Sans MS" panose="030F0702030302020204" pitchFamily="66" charset="0"/>
              </a:rPr>
              <a:t>Pre reading activity.</a:t>
            </a:r>
          </a:p>
          <a:p>
            <a:pPr algn="ctr">
              <a:lnSpc>
                <a:spcPct val="150000"/>
              </a:lnSpc>
            </a:pPr>
            <a:r>
              <a:rPr lang="en-US" b="1" dirty="0">
                <a:solidFill>
                  <a:srgbClr val="000000"/>
                </a:solidFill>
                <a:latin typeface="Comic Sans MS" panose="030F0702030302020204" pitchFamily="66" charset="0"/>
              </a:rPr>
              <a:t>3. Highlight places, names and numbers.</a:t>
            </a:r>
            <a:endParaRPr lang="he-IL"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6767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77240" y="813816"/>
            <a:ext cx="8933688" cy="5209118"/>
          </a:xfrm>
          <a:prstGeom prst="rect">
            <a:avLst/>
          </a:prstGeom>
        </p:spPr>
        <p:txBody>
          <a:bodyPr wrap="square">
            <a:spAutoFit/>
          </a:bodyPr>
          <a:lstStyle/>
          <a:p>
            <a:pPr algn="l" rtl="0" eaLnBrk="0" fontAlgn="base" hangingPunct="0">
              <a:spcBef>
                <a:spcPts val="275"/>
              </a:spcBef>
              <a:spcAft>
                <a:spcPts val="1800"/>
              </a:spcAft>
            </a:pPr>
            <a:r>
              <a:rPr lang="en-US" altLang="he-IL" sz="2000" dirty="0">
                <a:solidFill>
                  <a:schemeClr val="accent5">
                    <a:lumMod val="50000"/>
                  </a:schemeClr>
                </a:solidFill>
                <a:latin typeface="Verdana" panose="020B0604030504040204" pitchFamily="34" charset="0"/>
                <a:ea typeface="Arial" panose="020B0604020202020204" pitchFamily="34" charset="0"/>
              </a:rPr>
              <a:t>Hi, my name is Gita. I'm eleven years old</a:t>
            </a:r>
            <a:r>
              <a:rPr lang="en-US" altLang="he-IL" sz="2000" dirty="0">
                <a:solidFill>
                  <a:srgbClr val="000000"/>
                </a:solidFill>
                <a:latin typeface="Verdana" panose="020B0604030504040204" pitchFamily="34" charset="0"/>
                <a:ea typeface="Arial" panose="020B0604020202020204" pitchFamily="34" charset="0"/>
              </a:rPr>
              <a:t>. I don't live in a city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or a village like many other children. I live on a boat in the sea near Indi</a:t>
            </a:r>
            <a:r>
              <a:rPr lang="he-IL" altLang="he-IL" sz="2000" dirty="0">
                <a:solidFill>
                  <a:srgbClr val="000000"/>
                </a:solidFill>
                <a:latin typeface="Verdana" panose="020B0604030504040204" pitchFamily="34" charset="0"/>
                <a:ea typeface="Arial" panose="020B0604020202020204" pitchFamily="34" charset="0"/>
              </a:rPr>
              <a:t>a.</a:t>
            </a:r>
            <a:r>
              <a:rPr lang="en-US" altLang="he-IL" sz="20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2000" dirty="0">
                <a:solidFill>
                  <a:schemeClr val="accent5">
                    <a:lumMod val="50000"/>
                  </a:schemeClr>
                </a:solidFill>
                <a:latin typeface="Verdana" panose="020B0604030504040204" pitchFamily="34" charset="0"/>
                <a:ea typeface="Arial" panose="020B0604020202020204" pitchFamily="34" charset="0"/>
              </a:rPr>
              <a:t>I don't walk or ride a bike to school because my school is on </a:t>
            </a:r>
            <a:br>
              <a:rPr lang="en-US" altLang="he-IL" sz="2000" dirty="0">
                <a:solidFill>
                  <a:schemeClr val="accent5">
                    <a:lumMod val="50000"/>
                  </a:schemeClr>
                </a:solidFill>
                <a:latin typeface="Verdana" panose="020B0604030504040204" pitchFamily="34" charset="0"/>
                <a:ea typeface="Arial" panose="020B0604020202020204" pitchFamily="34" charset="0"/>
              </a:rPr>
            </a:br>
            <a:r>
              <a:rPr lang="en-US" altLang="he-IL" sz="2000" dirty="0">
                <a:solidFill>
                  <a:schemeClr val="accent5">
                    <a:lumMod val="50000"/>
                  </a:schemeClr>
                </a:solidFill>
                <a:latin typeface="Verdana" panose="020B0604030504040204" pitchFamily="34" charset="0"/>
                <a:ea typeface="Arial" panose="020B0604020202020204" pitchFamily="34" charset="0"/>
              </a:rPr>
              <a:t>a boat too. </a:t>
            </a:r>
            <a:r>
              <a:rPr lang="en-US" altLang="he-IL" sz="2000" dirty="0">
                <a:solidFill>
                  <a:srgbClr val="000000"/>
                </a:solidFill>
                <a:latin typeface="Verdana" panose="020B0604030504040204" pitchFamily="34" charset="0"/>
                <a:ea typeface="Arial" panose="020B0604020202020204" pitchFamily="34" charset="0"/>
              </a:rPr>
              <a:t>My friends and I swim to school every morning. At school we build boats together with our teacher. We also learn how to catch fish.</a:t>
            </a:r>
          </a:p>
          <a:p>
            <a:pPr algn="l" rtl="0" eaLnBrk="0" fontAlgn="base" hangingPunct="0">
              <a:spcBef>
                <a:spcPts val="275"/>
              </a:spcBef>
              <a:spcAft>
                <a:spcPts val="1800"/>
              </a:spcAft>
            </a:pPr>
            <a:r>
              <a:rPr lang="en-US" altLang="he-IL" sz="2000" dirty="0">
                <a:solidFill>
                  <a:schemeClr val="accent5">
                    <a:lumMod val="50000"/>
                  </a:schemeClr>
                </a:solidFill>
                <a:latin typeface="Verdana" panose="020B0604030504040204" pitchFamily="34" charset="0"/>
                <a:ea typeface="Arial" panose="020B0604020202020204" pitchFamily="34" charset="0"/>
              </a:rPr>
              <a:t>Every afternoon I help my parents catch fish</a:t>
            </a:r>
            <a:r>
              <a:rPr lang="en-US" altLang="he-IL" sz="2000" dirty="0">
                <a:solidFill>
                  <a:srgbClr val="000000"/>
                </a:solidFill>
                <a:latin typeface="Verdana" panose="020B0604030504040204" pitchFamily="34" charset="0"/>
                <a:ea typeface="Arial" panose="020B0604020202020204" pitchFamily="34" charset="0"/>
              </a:rPr>
              <a:t>. I'm a very good swimmer and can swim under water for a long time. Sometimes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I swim in very deep* water to catch big </a:t>
            </a:r>
            <a:r>
              <a:rPr lang="en-US" altLang="he-IL" sz="2000" dirty="0" err="1">
                <a:solidFill>
                  <a:srgbClr val="000000"/>
                </a:solidFill>
                <a:latin typeface="Verdana" panose="020B0604030504040204" pitchFamily="34" charset="0"/>
                <a:ea typeface="Arial" panose="020B0604020202020204" pitchFamily="34" charset="0"/>
              </a:rPr>
              <a:t>fis</a:t>
            </a:r>
            <a:r>
              <a:rPr lang="he-IL" altLang="he-IL" sz="2000" dirty="0">
                <a:solidFill>
                  <a:srgbClr val="000000"/>
                </a:solidFill>
                <a:latin typeface="Verdana" panose="020B0604030504040204" pitchFamily="34" charset="0"/>
                <a:ea typeface="Arial" panose="020B0604020202020204" pitchFamily="34" charset="0"/>
              </a:rPr>
              <a:t>h.</a:t>
            </a:r>
            <a:r>
              <a:rPr lang="en-US" altLang="he-IL" sz="2000" dirty="0">
                <a:solidFill>
                  <a:srgbClr val="000000"/>
                </a:solidFill>
                <a:latin typeface="Verdana" panose="020B0604030504040204" pitchFamily="34" charset="0"/>
                <a:ea typeface="Arial" panose="020B0604020202020204" pitchFamily="34" charset="0"/>
              </a:rPr>
              <a:t> </a:t>
            </a:r>
          </a:p>
          <a:p>
            <a:pPr algn="l" rtl="0" eaLnBrk="0" fontAlgn="base" hangingPunct="0">
              <a:spcBef>
                <a:spcPts val="275"/>
              </a:spcBef>
              <a:spcAft>
                <a:spcPts val="1800"/>
              </a:spcAft>
            </a:pPr>
            <a:r>
              <a:rPr lang="en-US" altLang="he-IL" sz="2000" dirty="0">
                <a:solidFill>
                  <a:schemeClr val="accent5">
                    <a:lumMod val="50000"/>
                  </a:schemeClr>
                </a:solidFill>
                <a:latin typeface="Verdana" panose="020B0604030504040204" pitchFamily="34" charset="0"/>
                <a:ea typeface="Arial" panose="020B0604020202020204" pitchFamily="34" charset="0"/>
              </a:rPr>
              <a:t>Tomorrow I'm going with my  family to the city for the first time.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rgbClr val="000000"/>
                </a:solidFill>
                <a:latin typeface="Verdana" panose="020B0604030504040204" pitchFamily="34" charset="0"/>
                <a:ea typeface="Arial" panose="020B0604020202020204" pitchFamily="34" charset="0"/>
              </a:rPr>
              <a:t>I want to help my parents sell fish in the market. I'm excited to  see the houses and shops </a:t>
            </a:r>
            <a:r>
              <a:rPr lang="en-US" altLang="he-IL" sz="2000" dirty="0" err="1">
                <a:solidFill>
                  <a:srgbClr val="000000"/>
                </a:solidFill>
                <a:latin typeface="Verdana" panose="020B0604030504040204" pitchFamily="34" charset="0"/>
                <a:ea typeface="Arial" panose="020B0604020202020204" pitchFamily="34" charset="0"/>
              </a:rPr>
              <a:t>ther</a:t>
            </a:r>
            <a:r>
              <a:rPr lang="he-IL" altLang="he-IL" sz="2000" dirty="0">
                <a:solidFill>
                  <a:srgbClr val="000000"/>
                </a:solidFill>
                <a:latin typeface="Verdana" panose="020B0604030504040204" pitchFamily="34" charset="0"/>
                <a:ea typeface="Arial" panose="020B0604020202020204" pitchFamily="34" charset="0"/>
              </a:rPr>
              <a:t>e.</a:t>
            </a:r>
            <a:r>
              <a:rPr lang="en-US" altLang="he-IL" sz="2000" dirty="0">
                <a:solidFill>
                  <a:srgbClr val="000000"/>
                </a:solidFill>
                <a:latin typeface="Verdana" panose="020B0604030504040204" pitchFamily="34" charset="0"/>
                <a:ea typeface="Arial" panose="020B0604020202020204" pitchFamily="34" charset="0"/>
              </a:rPr>
              <a:t> </a:t>
            </a:r>
            <a:br>
              <a:rPr lang="en-US" altLang="he-IL" sz="2000" dirty="0">
                <a:solidFill>
                  <a:srgbClr val="000000"/>
                </a:solidFill>
                <a:latin typeface="Verdana" panose="020B0604030504040204" pitchFamily="34" charset="0"/>
                <a:ea typeface="Arial" panose="020B0604020202020204" pitchFamily="34" charset="0"/>
              </a:rPr>
            </a:br>
            <a:r>
              <a:rPr lang="en-US" altLang="he-IL" sz="2000" dirty="0">
                <a:solidFill>
                  <a:schemeClr val="accent5">
                    <a:lumMod val="50000"/>
                  </a:schemeClr>
                </a:solidFill>
                <a:latin typeface="Verdana" panose="020B0604030504040204" pitchFamily="34" charset="0"/>
                <a:ea typeface="Arial" panose="020B0604020202020204" pitchFamily="34" charset="0"/>
              </a:rPr>
              <a:t>I hope we sell all the fish we have!</a:t>
            </a:r>
            <a:endParaRPr lang="he-IL" altLang="he-IL" sz="3200" dirty="0">
              <a:solidFill>
                <a:schemeClr val="accent5">
                  <a:lumMod val="50000"/>
                </a:schemeClr>
              </a:solidFill>
              <a:latin typeface="Arial" panose="020B0604020202020204" pitchFamily="34" charset="0"/>
            </a:endParaRPr>
          </a:p>
        </p:txBody>
      </p:sp>
      <p:sp>
        <p:nvSpPr>
          <p:cNvPr id="4" name="TextBox 3"/>
          <p:cNvSpPr txBox="1"/>
          <p:nvPr/>
        </p:nvSpPr>
        <p:spPr>
          <a:xfrm>
            <a:off x="9875520" y="82296"/>
            <a:ext cx="2212848" cy="2169825"/>
          </a:xfrm>
          <a:prstGeom prst="rect">
            <a:avLst/>
          </a:prstGeom>
          <a:noFill/>
        </p:spPr>
        <p:txBody>
          <a:bodyPr wrap="square" rtlCol="1">
            <a:spAutoFit/>
          </a:bodyPr>
          <a:lstStyle/>
          <a:p>
            <a:pPr algn="ctr">
              <a:lnSpc>
                <a:spcPct val="150000"/>
              </a:lnSpc>
            </a:pPr>
            <a:r>
              <a:rPr lang="en-US" b="1" dirty="0">
                <a:solidFill>
                  <a:srgbClr val="000000"/>
                </a:solidFill>
                <a:latin typeface="Comic Sans MS" panose="030F0702030302020204" pitchFamily="66" charset="0"/>
              </a:rPr>
              <a:t>Pre reading activity.</a:t>
            </a:r>
          </a:p>
          <a:p>
            <a:pPr algn="ctr">
              <a:lnSpc>
                <a:spcPct val="150000"/>
              </a:lnSpc>
            </a:pPr>
            <a:r>
              <a:rPr lang="en-US" b="1" dirty="0">
                <a:solidFill>
                  <a:srgbClr val="000000"/>
                </a:solidFill>
                <a:latin typeface="Comic Sans MS" panose="030F0702030302020204" pitchFamily="66" charset="0"/>
              </a:rPr>
              <a:t>4. Read the first line in every paragraph. </a:t>
            </a:r>
          </a:p>
        </p:txBody>
      </p:sp>
    </p:spTree>
    <p:extLst>
      <p:ext uri="{BB962C8B-B14F-4D97-AF65-F5344CB8AC3E}">
        <p14:creationId xmlns:p14="http://schemas.microsoft.com/office/powerpoint/2010/main" val="397642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8672" y="164592"/>
            <a:ext cx="1920240" cy="2169825"/>
          </a:xfrm>
          <a:prstGeom prst="rect">
            <a:avLst/>
          </a:prstGeom>
          <a:noFill/>
        </p:spPr>
        <p:txBody>
          <a:bodyPr wrap="square" rtlCol="1">
            <a:spAutoFit/>
          </a:bodyPr>
          <a:lstStyle/>
          <a:p>
            <a:pPr algn="ctr">
              <a:lnSpc>
                <a:spcPct val="150000"/>
              </a:lnSpc>
            </a:pPr>
            <a:r>
              <a:rPr lang="en-US" b="1" dirty="0">
                <a:solidFill>
                  <a:srgbClr val="000000"/>
                </a:solidFill>
                <a:latin typeface="Comic Sans MS" panose="030F0702030302020204" pitchFamily="66" charset="0"/>
              </a:rPr>
              <a:t>Pre reading activity.</a:t>
            </a:r>
          </a:p>
          <a:p>
            <a:pPr algn="ctr">
              <a:lnSpc>
                <a:spcPct val="150000"/>
              </a:lnSpc>
            </a:pPr>
            <a:r>
              <a:rPr lang="en-US" b="1" dirty="0">
                <a:solidFill>
                  <a:srgbClr val="000000"/>
                </a:solidFill>
                <a:latin typeface="Comic Sans MS" panose="030F0702030302020204" pitchFamily="66" charset="0"/>
              </a:rPr>
              <a:t>5. Now we are ready for the questions.</a:t>
            </a:r>
          </a:p>
        </p:txBody>
      </p:sp>
      <p:pic>
        <p:nvPicPr>
          <p:cNvPr id="2050" name="Picture 2" descr="×ª××× × ×§×©××¨×"/>
          <p:cNvPicPr>
            <a:picLocks noChangeAspect="1" noChangeArrowheads="1"/>
          </p:cNvPicPr>
          <p:nvPr/>
        </p:nvPicPr>
        <p:blipFill rotWithShape="1">
          <a:blip r:embed="rId2">
            <a:extLst>
              <a:ext uri="{28A0092B-C50C-407E-A947-70E740481C1C}">
                <a14:useLocalDpi xmlns:a14="http://schemas.microsoft.com/office/drawing/2010/main" val="0"/>
              </a:ext>
            </a:extLst>
          </a:blip>
          <a:srcRect t="11246"/>
          <a:stretch/>
        </p:blipFill>
        <p:spPr bwMode="auto">
          <a:xfrm>
            <a:off x="2523870" y="1151236"/>
            <a:ext cx="5440554" cy="48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1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ª××¦××ª ×ª××× × ×¢×××¨ âªdifferent kind of questionsâ¬â"/>
          <p:cNvPicPr>
            <a:picLocks noChangeAspect="1" noChangeArrowheads="1"/>
          </p:cNvPicPr>
          <p:nvPr/>
        </p:nvPicPr>
        <p:blipFill rotWithShape="1">
          <a:blip r:embed="rId2">
            <a:extLst>
              <a:ext uri="{28A0092B-C50C-407E-A947-70E740481C1C}">
                <a14:useLocalDpi xmlns:a14="http://schemas.microsoft.com/office/drawing/2010/main" val="0"/>
              </a:ext>
            </a:extLst>
          </a:blip>
          <a:srcRect l="7260" t="8116" r="6970" b="6014"/>
          <a:stretch/>
        </p:blipFill>
        <p:spPr bwMode="auto">
          <a:xfrm>
            <a:off x="841248" y="493775"/>
            <a:ext cx="8101584" cy="544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8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0160" y="180716"/>
            <a:ext cx="8092440" cy="923330"/>
          </a:xfrm>
          <a:prstGeom prst="rect">
            <a:avLst/>
          </a:prstGeom>
          <a:noFill/>
        </p:spPr>
        <p:txBody>
          <a:bodyPr wrap="square" rtlCol="1">
            <a:spAutoFit/>
          </a:bodyPr>
          <a:lstStyle/>
          <a:p>
            <a:pPr algn="ctr"/>
            <a:r>
              <a:rPr lang="en-US" altLang="he-IL" sz="3600" b="1" dirty="0">
                <a:solidFill>
                  <a:schemeClr val="accent6">
                    <a:lumMod val="50000"/>
                  </a:schemeClr>
                </a:solidFill>
                <a:latin typeface="Comic Sans MS" panose="030F0702030302020204" pitchFamily="66" charset="0"/>
              </a:rPr>
              <a:t>Questions</a:t>
            </a:r>
            <a:endParaRPr lang="en-US" altLang="he-IL" sz="2400" b="1" dirty="0">
              <a:solidFill>
                <a:schemeClr val="accent6">
                  <a:lumMod val="50000"/>
                </a:schemeClr>
              </a:solidFill>
              <a:latin typeface="Verdana-Bold" charset="0"/>
            </a:endParaRPr>
          </a:p>
          <a:p>
            <a:pPr algn="ctr"/>
            <a:endParaRPr lang="he-IL" dirty="0">
              <a:solidFill>
                <a:srgbClr val="000000"/>
              </a:solidFill>
            </a:endParaRPr>
          </a:p>
        </p:txBody>
      </p:sp>
      <p:sp>
        <p:nvSpPr>
          <p:cNvPr id="3" name="מלבן 2"/>
          <p:cNvSpPr/>
          <p:nvPr/>
        </p:nvSpPr>
        <p:spPr>
          <a:xfrm>
            <a:off x="754380" y="1003113"/>
            <a:ext cx="9144000" cy="5016758"/>
          </a:xfrm>
          <a:prstGeom prst="rect">
            <a:avLst/>
          </a:prstGeom>
        </p:spPr>
        <p:txBody>
          <a:bodyPr wrap="square">
            <a:spAutoFit/>
          </a:bodyPr>
          <a:lstStyle/>
          <a:p>
            <a:pPr algn="l" rtl="0"/>
            <a:r>
              <a:rPr lang="en-US" sz="2000" u="sng" dirty="0">
                <a:solidFill>
                  <a:srgbClr val="000000"/>
                </a:solidFill>
                <a:latin typeface="Verdana" panose="020B0604030504040204" pitchFamily="34" charset="0"/>
                <a:ea typeface="Arial" panose="020B0604020202020204" pitchFamily="34" charset="0"/>
              </a:rPr>
              <a:t>Right There Questions/ Literal</a:t>
            </a:r>
            <a:r>
              <a:rPr lang="en-US" sz="2000" dirty="0">
                <a:solidFill>
                  <a:srgbClr val="000000"/>
                </a:solidFill>
                <a:latin typeface="Verdana" panose="020B0604030504040204" pitchFamily="34" charset="0"/>
                <a:ea typeface="Arial" panose="020B0604020202020204" pitchFamily="34" charset="0"/>
              </a:rPr>
              <a:t>: Literal questions whose answers can be found in the text. Often the words used in the question are the same words found in the text.</a:t>
            </a:r>
          </a:p>
          <a:p>
            <a:pPr algn="l" rtl="0"/>
            <a:br>
              <a:rPr lang="en-US" sz="2000" dirty="0">
                <a:solidFill>
                  <a:srgbClr val="000000"/>
                </a:solidFill>
                <a:latin typeface="Verdana" panose="020B0604030504040204" pitchFamily="34" charset="0"/>
                <a:ea typeface="Arial" panose="020B0604020202020204" pitchFamily="34" charset="0"/>
              </a:rPr>
            </a:br>
            <a:r>
              <a:rPr lang="en-US" sz="2000" u="sng" dirty="0">
                <a:solidFill>
                  <a:srgbClr val="000000"/>
                </a:solidFill>
                <a:latin typeface="Verdana" panose="020B0604030504040204" pitchFamily="34" charset="0"/>
                <a:ea typeface="Arial" panose="020B0604020202020204" pitchFamily="34" charset="0"/>
              </a:rPr>
              <a:t>Think and Search Questions /Inferential: </a:t>
            </a:r>
            <a:r>
              <a:rPr lang="en-US" sz="2000" dirty="0">
                <a:solidFill>
                  <a:srgbClr val="000000"/>
                </a:solidFill>
                <a:latin typeface="Verdana" panose="020B0604030504040204" pitchFamily="34" charset="0"/>
                <a:ea typeface="Arial" panose="020B0604020202020204" pitchFamily="34" charset="0"/>
              </a:rPr>
              <a:t>Answers are gathered from several parts of the text and put together to make meaning.</a:t>
            </a:r>
          </a:p>
          <a:p>
            <a:pPr algn="l" rtl="0"/>
            <a:br>
              <a:rPr lang="en-US" sz="2000" dirty="0">
                <a:solidFill>
                  <a:srgbClr val="000000"/>
                </a:solidFill>
                <a:latin typeface="Verdana" panose="020B0604030504040204" pitchFamily="34" charset="0"/>
                <a:ea typeface="Arial" panose="020B0604020202020204" pitchFamily="34" charset="0"/>
              </a:rPr>
            </a:br>
            <a:r>
              <a:rPr lang="en-US" sz="2000" u="sng" dirty="0">
                <a:solidFill>
                  <a:srgbClr val="000000"/>
                </a:solidFill>
                <a:latin typeface="Verdana" panose="020B0604030504040204" pitchFamily="34" charset="0"/>
                <a:ea typeface="Arial" panose="020B0604020202020204" pitchFamily="34" charset="0"/>
              </a:rPr>
              <a:t>Author and You/ Interpretive: </a:t>
            </a:r>
            <a:r>
              <a:rPr lang="en-US" sz="2000" dirty="0">
                <a:solidFill>
                  <a:srgbClr val="000000"/>
                </a:solidFill>
                <a:latin typeface="Verdana" panose="020B0604030504040204" pitchFamily="34" charset="0"/>
                <a:ea typeface="Arial" panose="020B0604020202020204" pitchFamily="34" charset="0"/>
              </a:rPr>
              <a:t>These questions are based on information provided in the text but the student is required to relate it to their own experience. Although the answer does not lie directly in the text, the student must have read it in order to answer the question.</a:t>
            </a:r>
          </a:p>
          <a:p>
            <a:pPr algn="l" rtl="0"/>
            <a:br>
              <a:rPr lang="en-US" sz="2000" dirty="0">
                <a:solidFill>
                  <a:srgbClr val="000000"/>
                </a:solidFill>
                <a:latin typeface="Verdana" panose="020B0604030504040204" pitchFamily="34" charset="0"/>
                <a:ea typeface="Arial" panose="020B0604020202020204" pitchFamily="34" charset="0"/>
              </a:rPr>
            </a:br>
            <a:r>
              <a:rPr lang="en-US" sz="2000" u="sng" dirty="0">
                <a:solidFill>
                  <a:srgbClr val="000000"/>
                </a:solidFill>
                <a:latin typeface="Verdana" panose="020B0604030504040204" pitchFamily="34" charset="0"/>
                <a:ea typeface="Arial" panose="020B0604020202020204" pitchFamily="34" charset="0"/>
              </a:rPr>
              <a:t>On My Own/ Interpretive-Evaluative</a:t>
            </a:r>
            <a:r>
              <a:rPr lang="en-US" sz="2000" dirty="0">
                <a:solidFill>
                  <a:srgbClr val="000000"/>
                </a:solidFill>
                <a:latin typeface="Verdana" panose="020B0604030504040204" pitchFamily="34" charset="0"/>
                <a:ea typeface="Arial" panose="020B0604020202020204" pitchFamily="34" charset="0"/>
              </a:rPr>
              <a:t>: These questions do not require the student to have read the passage but he/she must use their background or prior knowledge to answer the question.</a:t>
            </a:r>
            <a:endParaRPr lang="he-IL" sz="2000" dirty="0">
              <a:solidFill>
                <a:srgbClr val="000000"/>
              </a:solidFill>
              <a:latin typeface="Verdana" panose="020B0604030504040204" pitchFamily="34" charset="0"/>
              <a:ea typeface="Arial" panose="020B0604020202020204" pitchFamily="34" charset="0"/>
            </a:endParaRPr>
          </a:p>
        </p:txBody>
      </p:sp>
      <p:sp>
        <p:nvSpPr>
          <p:cNvPr id="5" name="TextBox 4"/>
          <p:cNvSpPr txBox="1"/>
          <p:nvPr/>
        </p:nvSpPr>
        <p:spPr>
          <a:xfrm>
            <a:off x="5800344" y="6211669"/>
            <a:ext cx="6391656" cy="338554"/>
          </a:xfrm>
          <a:prstGeom prst="rect">
            <a:avLst/>
          </a:prstGeom>
          <a:noFill/>
        </p:spPr>
        <p:txBody>
          <a:bodyPr wrap="square" rtlCol="1">
            <a:spAutoFit/>
          </a:bodyPr>
          <a:lstStyle/>
          <a:p>
            <a:r>
              <a:rPr lang="en-US" sz="1600" dirty="0">
                <a:solidFill>
                  <a:srgbClr val="000000"/>
                </a:solidFill>
              </a:rPr>
              <a:t>http://mrslorber.weebly.com/qar-question---answer-relationship.html</a:t>
            </a:r>
            <a:endParaRPr lang="he-IL" sz="1600" dirty="0">
              <a:solidFill>
                <a:srgbClr val="000000"/>
              </a:solidFill>
            </a:endParaRPr>
          </a:p>
        </p:txBody>
      </p:sp>
    </p:spTree>
    <p:extLst>
      <p:ext uri="{BB962C8B-B14F-4D97-AF65-F5344CB8AC3E}">
        <p14:creationId xmlns:p14="http://schemas.microsoft.com/office/powerpoint/2010/main" val="14757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ª×××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345" y="2636875"/>
            <a:ext cx="4072270" cy="4072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ª××¦××ª ×ª××× × ×¢×××¨ âªrâ¬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18" r="9002" b="7651"/>
          <a:stretch/>
        </p:blipFill>
        <p:spPr bwMode="auto">
          <a:xfrm>
            <a:off x="883906" y="287078"/>
            <a:ext cx="2004322" cy="17935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ª××¦××ª ×ª××× × ×¢×××¨ âªrâ¬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18" r="9002" b="7651"/>
          <a:stretch/>
        </p:blipFill>
        <p:spPr bwMode="auto">
          <a:xfrm>
            <a:off x="883906" y="2502194"/>
            <a:ext cx="2004322" cy="1793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ª××¦××ª ×ª××× × ×¢×××¨ âªrâ¬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18" r="9002" b="7651"/>
          <a:stretch/>
        </p:blipFill>
        <p:spPr bwMode="auto">
          <a:xfrm>
            <a:off x="883906" y="4756473"/>
            <a:ext cx="2004322" cy="1793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5741" y="-72361"/>
            <a:ext cx="5422604" cy="6463308"/>
          </a:xfrm>
          <a:prstGeom prst="rect">
            <a:avLst/>
          </a:prstGeom>
          <a:noFill/>
        </p:spPr>
        <p:txBody>
          <a:bodyPr wrap="square" rtlCol="1">
            <a:spAutoFit/>
          </a:bodyPr>
          <a:lstStyle/>
          <a:p>
            <a:pPr algn="ctr">
              <a:lnSpc>
                <a:spcPct val="200000"/>
              </a:lnSpc>
            </a:pPr>
            <a:r>
              <a:rPr lang="en-US" sz="7200" b="1" dirty="0">
                <a:solidFill>
                  <a:schemeClr val="tx2">
                    <a:lumMod val="20000"/>
                    <a:lumOff val="80000"/>
                  </a:schemeClr>
                </a:solidFill>
                <a:effectLst>
                  <a:outerShdw blurRad="38100" dist="38100" dir="2700000" algn="tl">
                    <a:srgbClr val="000000">
                      <a:alpha val="43137"/>
                    </a:srgbClr>
                  </a:outerShdw>
                </a:effectLst>
                <a:latin typeface="Bradley Hand ITC" panose="03070402050302030203" pitchFamily="66" charset="0"/>
              </a:rPr>
              <a:t>REVIEW</a:t>
            </a:r>
          </a:p>
          <a:p>
            <a:pPr algn="ctr">
              <a:lnSpc>
                <a:spcPct val="200000"/>
              </a:lnSpc>
            </a:pPr>
            <a:r>
              <a:rPr lang="en-US" sz="7200" b="1" dirty="0">
                <a:solidFill>
                  <a:schemeClr val="tx2">
                    <a:lumMod val="20000"/>
                    <a:lumOff val="80000"/>
                  </a:schemeClr>
                </a:solidFill>
                <a:effectLst>
                  <a:outerShdw blurRad="38100" dist="38100" dir="2700000" algn="tl">
                    <a:srgbClr val="000000">
                      <a:alpha val="43137"/>
                    </a:srgbClr>
                  </a:outerShdw>
                </a:effectLst>
                <a:latin typeface="Bradley Hand ITC" panose="03070402050302030203" pitchFamily="66" charset="0"/>
              </a:rPr>
              <a:t>REPEAT </a:t>
            </a:r>
          </a:p>
          <a:p>
            <a:pPr algn="ctr">
              <a:lnSpc>
                <a:spcPct val="200000"/>
              </a:lnSpc>
            </a:pPr>
            <a:r>
              <a:rPr lang="en-US" sz="7200" b="1" dirty="0">
                <a:solidFill>
                  <a:schemeClr val="tx2">
                    <a:lumMod val="20000"/>
                    <a:lumOff val="80000"/>
                  </a:schemeClr>
                </a:solidFill>
                <a:effectLst>
                  <a:outerShdw blurRad="38100" dist="38100" dir="2700000" algn="tl">
                    <a:srgbClr val="000000">
                      <a:alpha val="43137"/>
                    </a:srgbClr>
                  </a:outerShdw>
                </a:effectLst>
                <a:latin typeface="Bradley Hand ITC" panose="03070402050302030203" pitchFamily="66" charset="0"/>
              </a:rPr>
              <a:t>RECYCLE</a:t>
            </a:r>
            <a:endParaRPr lang="he-IL" sz="7200" b="1" dirty="0">
              <a:solidFill>
                <a:schemeClr val="tx2">
                  <a:lumMod val="20000"/>
                  <a:lumOff val="80000"/>
                </a:schemeClr>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842792825"/>
      </p:ext>
    </p:extLst>
  </p:cSld>
  <p:clrMapOvr>
    <a:masterClrMapping/>
  </p:clrMapOvr>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8</TotalTime>
  <Words>193</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Bradley Hand ITC</vt:lpstr>
      <vt:lpstr>Comic Sans MS</vt:lpstr>
      <vt:lpstr>ComicSans-Bold</vt:lpstr>
      <vt:lpstr>Gisha</vt:lpstr>
      <vt:lpstr>Tahoma</vt:lpstr>
      <vt:lpstr>Times New Roman</vt:lpstr>
      <vt:lpstr>Trebuchet MS</vt:lpstr>
      <vt:lpstr>Verdana</vt:lpstr>
      <vt:lpstr>Verdana-Bold</vt:lpstr>
      <vt:lpstr>Wingdings</vt:lpstr>
      <vt:lpstr>Wingdings 3</vt:lpstr>
      <vt:lpstr>פיאה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dc:creator>
  <cp:lastModifiedBy>sarah Yom Tov</cp:lastModifiedBy>
  <cp:revision>3</cp:revision>
  <dcterms:created xsi:type="dcterms:W3CDTF">2019-02-06T08:41:25Z</dcterms:created>
  <dcterms:modified xsi:type="dcterms:W3CDTF">2019-02-12T13:17:19Z</dcterms:modified>
</cp:coreProperties>
</file>