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88825" cy="6858000"/>
  <p:notesSz cx="6858000" cy="9144000"/>
  <p:embeddedFontLst>
    <p:embeddedFont>
      <p:font typeface="Bree Serif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 flipH="1"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 flipH="1">
            <a:off x="1587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 flipH="1"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dd183619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dd183619c_0_49:notes"/>
          <p:cNvSpPr txBox="1">
            <a:spLocks noGrp="1"/>
          </p:cNvSpPr>
          <p:nvPr>
            <p:ph type="body" idx="1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4dd183619c_0_49:notes"/>
          <p:cNvSpPr txBox="1">
            <a:spLocks noGrp="1"/>
          </p:cNvSpPr>
          <p:nvPr>
            <p:ph type="sldNum" idx="12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dd183619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dd183619c_0_55:notes"/>
          <p:cNvSpPr txBox="1">
            <a:spLocks noGrp="1"/>
          </p:cNvSpPr>
          <p:nvPr>
            <p:ph type="body" idx="1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4dd183619c_0_55:notes"/>
          <p:cNvSpPr txBox="1">
            <a:spLocks noGrp="1"/>
          </p:cNvSpPr>
          <p:nvPr>
            <p:ph type="sldNum" idx="12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dd183619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dd183619c_0_37:notes"/>
          <p:cNvSpPr txBox="1">
            <a:spLocks noGrp="1"/>
          </p:cNvSpPr>
          <p:nvPr>
            <p:ph type="body" idx="1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4dd183619c_0_37:notes"/>
          <p:cNvSpPr txBox="1">
            <a:spLocks noGrp="1"/>
          </p:cNvSpPr>
          <p:nvPr>
            <p:ph type="sldNum" idx="12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 txBox="1">
            <a:spLocks noGrp="1"/>
          </p:cNvSpPr>
          <p:nvPr>
            <p:ph type="sldNum" idx="12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d18361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d183619c_0_0:notes"/>
          <p:cNvSpPr txBox="1">
            <a:spLocks noGrp="1"/>
          </p:cNvSpPr>
          <p:nvPr>
            <p:ph type="body" idx="1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4dd183619c_0_0:notes"/>
          <p:cNvSpPr txBox="1">
            <a:spLocks noGrp="1"/>
          </p:cNvSpPr>
          <p:nvPr>
            <p:ph type="sldNum" idx="12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d183619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d183619c_0_6:notes"/>
          <p:cNvSpPr txBox="1">
            <a:spLocks noGrp="1"/>
          </p:cNvSpPr>
          <p:nvPr>
            <p:ph type="body" idx="1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4dd183619c_0_6:notes"/>
          <p:cNvSpPr txBox="1">
            <a:spLocks noGrp="1"/>
          </p:cNvSpPr>
          <p:nvPr>
            <p:ph type="sldNum" idx="12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dd183619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dd183619c_0_12:notes"/>
          <p:cNvSpPr txBox="1">
            <a:spLocks noGrp="1"/>
          </p:cNvSpPr>
          <p:nvPr>
            <p:ph type="body" idx="1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4dd183619c_0_12:notes"/>
          <p:cNvSpPr txBox="1">
            <a:spLocks noGrp="1"/>
          </p:cNvSpPr>
          <p:nvPr>
            <p:ph type="sldNum" idx="12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dd183619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dd183619c_0_31:notes"/>
          <p:cNvSpPr txBox="1">
            <a:spLocks noGrp="1"/>
          </p:cNvSpPr>
          <p:nvPr>
            <p:ph type="body" idx="1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4dd183619c_0_31:notes"/>
          <p:cNvSpPr txBox="1">
            <a:spLocks noGrp="1"/>
          </p:cNvSpPr>
          <p:nvPr>
            <p:ph type="sldNum" idx="12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d183619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d183619c_0_18:notes"/>
          <p:cNvSpPr txBox="1">
            <a:spLocks noGrp="1"/>
          </p:cNvSpPr>
          <p:nvPr>
            <p:ph type="body" idx="1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4dd183619c_0_18:notes"/>
          <p:cNvSpPr txBox="1">
            <a:spLocks noGrp="1"/>
          </p:cNvSpPr>
          <p:nvPr>
            <p:ph type="sldNum" idx="12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d183619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d183619c_0_43:notes"/>
          <p:cNvSpPr txBox="1">
            <a:spLocks noGrp="1"/>
          </p:cNvSpPr>
          <p:nvPr>
            <p:ph type="body" idx="1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4dd183619c_0_43:notes"/>
          <p:cNvSpPr txBox="1">
            <a:spLocks noGrp="1"/>
          </p:cNvSpPr>
          <p:nvPr>
            <p:ph type="sldNum" idx="12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" descr="ערימת ספרים"/>
          <p:cNvGrpSpPr/>
          <p:nvPr/>
        </p:nvGrpSpPr>
        <p:grpSpPr>
          <a:xfrm flipH="1">
            <a:off x="-1747" y="0"/>
            <a:ext cx="12190572" cy="6858000"/>
            <a:chOff x="0" y="0"/>
            <a:chExt cx="12190572" cy="6858000"/>
          </a:xfrm>
        </p:grpSpPr>
        <p:sp>
          <p:nvSpPr>
            <p:cNvPr id="20" name="Google Shape;20;p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>
              <a:gsLst>
                <a:gs pos="0">
                  <a:srgbClr val="4C661A"/>
                </a:gs>
                <a:gs pos="58000">
                  <a:srgbClr val="D5EAAE"/>
                </a:gs>
                <a:gs pos="100000">
                  <a:srgbClr val="4C661A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22" name="Google Shape;22;p2" descr="ערימת ספרים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Google Shape;23;p2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 flipH="1">
            <a:off x="300905" y="1498601"/>
            <a:ext cx="7008574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ahoma"/>
              <a:buNone/>
              <a:defRPr sz="5400" b="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 flipH="1">
            <a:off x="300905" y="4927600"/>
            <a:ext cx="7008574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lvl="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rgbClr val="31521B"/>
                </a:solidFill>
              </a:defRPr>
            </a:lvl1pPr>
            <a:lvl2pPr lvl="1" algn="ct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6pPr>
            <a:lvl7pPr lvl="6" algn="ct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7pPr>
            <a:lvl8pPr lvl="7" algn="ct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8pPr>
            <a:lvl9pPr lvl="8" algn="ct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dt" idx="10"/>
          </p:nvPr>
        </p:nvSpPr>
        <p:spPr>
          <a:xfrm flipH="1">
            <a:off x="8329030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ftr" idx="11"/>
          </p:nvPr>
        </p:nvSpPr>
        <p:spPr>
          <a:xfrm flipH="1">
            <a:off x="206468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ldNum" idx="12"/>
          </p:nvPr>
        </p:nvSpPr>
        <p:spPr>
          <a:xfrm flipH="1">
            <a:off x="914161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 flipH="1">
            <a:off x="914162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4400"/>
              <a:buFont typeface="Tahom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 rot="-5400000" flipH="1">
            <a:off x="3757639" y="-1141677"/>
            <a:ext cx="4470400" cy="10157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lvl="0" indent="-381000" algn="r" rtl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6pPr>
            <a:lvl7pPr marL="3200400" lvl="6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marL="3657600" lvl="7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marL="4114800" lvl="8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 flipH="1">
            <a:off x="8329030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 flipH="1">
            <a:off x="206468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 flipH="1">
            <a:off x="914161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 rot="5400000" flipH="1">
            <a:off x="-1323604" y="2512403"/>
            <a:ext cx="5897561" cy="142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4400"/>
              <a:buFont typeface="Tahom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 rot="5400000" flipH="1">
            <a:off x="3856646" y="-1042671"/>
            <a:ext cx="5897561" cy="8532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lvl="0" indent="-381000" algn="r" rtl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6pPr>
            <a:lvl7pPr marL="3200400" lvl="6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marL="3657600" lvl="7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marL="4114800" lvl="8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 flipH="1">
            <a:off x="8329030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 flipH="1">
            <a:off x="206468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 flipH="1">
            <a:off x="914161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 flipH="1">
            <a:off x="914162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4400"/>
              <a:buFont typeface="Tahom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 flipH="1">
            <a:off x="914162" y="1701800"/>
            <a:ext cx="1015735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lvl="0" indent="-381000" algn="r" rtl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6pPr>
            <a:lvl7pPr marL="3200400" lvl="6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marL="3657600" lvl="7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marL="4114800" lvl="8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 flipH="1">
            <a:off x="8329030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 flipH="1">
            <a:off x="206468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 flipH="1">
            <a:off x="914161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מקטע עליונה">
  <p:cSld name="כותרת מקטע עליונה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4"/>
          <p:cNvGrpSpPr/>
          <p:nvPr/>
        </p:nvGrpSpPr>
        <p:grpSpPr>
          <a:xfrm flipH="1">
            <a:off x="-1747" y="0"/>
            <a:ext cx="12188952" cy="6858000"/>
            <a:chOff x="1620" y="0"/>
            <a:chExt cx="12188952" cy="6858000"/>
          </a:xfrm>
        </p:grpSpPr>
        <p:sp>
          <p:nvSpPr>
            <p:cNvPr id="37" name="Google Shape;37;p4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>
              <a:gsLst>
                <a:gs pos="0">
                  <a:srgbClr val="4C661A"/>
                </a:gs>
                <a:gs pos="58000">
                  <a:srgbClr val="D5EAAE"/>
                </a:gs>
                <a:gs pos="100000">
                  <a:srgbClr val="4C661A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8" name="Google Shape;3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98818" y="0"/>
              <a:ext cx="4591594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39;p4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0" name="Google Shape;40;p4" descr="ערימת ספרי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588" y="0"/>
            <a:ext cx="45915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ctrTitle"/>
          </p:nvPr>
        </p:nvSpPr>
        <p:spPr>
          <a:xfrm flipH="1">
            <a:off x="4943102" y="1498601"/>
            <a:ext cx="7008574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ahoma"/>
              <a:buNone/>
              <a:defRPr sz="5400" b="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ubTitle" idx="1"/>
          </p:nvPr>
        </p:nvSpPr>
        <p:spPr>
          <a:xfrm flipH="1">
            <a:off x="4943102" y="4927600"/>
            <a:ext cx="7008574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lvl="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rgbClr val="31521B"/>
                </a:solidFill>
              </a:defRPr>
            </a:lvl1pPr>
            <a:lvl2pPr lvl="1" algn="ct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6pPr>
            <a:lvl7pPr lvl="6" algn="ct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7pPr>
            <a:lvl8pPr lvl="7" algn="ct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8pPr>
            <a:lvl9pPr lvl="8" algn="ct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 flipH="1">
            <a:off x="8329030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 flipH="1">
            <a:off x="206468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 flipH="1">
            <a:off x="914161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 flipH="1">
            <a:off x="914162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4400"/>
              <a:buFont typeface="Tahom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 flipH="1">
            <a:off x="6094412" y="1701800"/>
            <a:ext cx="497710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lvl="0" indent="-381000" algn="r" rtl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5pPr>
            <a:lvl6pPr marL="2743200" lvl="5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6pPr>
            <a:lvl7pPr marL="3200400" lvl="6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7pPr>
            <a:lvl8pPr marL="3657600" lvl="7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8pPr>
            <a:lvl9pPr marL="4114800" lvl="8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2"/>
          </p:nvPr>
        </p:nvSpPr>
        <p:spPr>
          <a:xfrm flipH="1">
            <a:off x="914162" y="1701800"/>
            <a:ext cx="497710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lvl="0" indent="-381000" algn="r" rtl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5pPr>
            <a:lvl6pPr marL="2743200" lvl="5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6pPr>
            <a:lvl7pPr marL="3200400" lvl="6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7pPr>
            <a:lvl8pPr marL="3657600" lvl="7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8pPr>
            <a:lvl9pPr marL="4114800" lvl="8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dt" idx="10"/>
          </p:nvPr>
        </p:nvSpPr>
        <p:spPr>
          <a:xfrm flipH="1">
            <a:off x="8329030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ftr" idx="11"/>
          </p:nvPr>
        </p:nvSpPr>
        <p:spPr>
          <a:xfrm flipH="1">
            <a:off x="206468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 flipH="1">
            <a:off x="914161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 flipH="1">
            <a:off x="914162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4400"/>
              <a:buFont typeface="Tahom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 flipH="1">
            <a:off x="6094412" y="1608836"/>
            <a:ext cx="4973041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L="457200" lvl="0" indent="-22860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700"/>
              <a:buNone/>
              <a:defRPr sz="2700" b="1"/>
            </a:lvl2pPr>
            <a:lvl3pPr marL="1371600" lvl="2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100"/>
              <a:buNone/>
              <a:defRPr sz="2100" b="1"/>
            </a:lvl4pPr>
            <a:lvl5pPr marL="2286000" lvl="4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100"/>
              <a:buNone/>
              <a:defRPr sz="2100" b="1"/>
            </a:lvl5pPr>
            <a:lvl6pPr marL="2743200" lvl="5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90"/>
              <a:buNone/>
              <a:defRPr sz="2100" b="1"/>
            </a:lvl6pPr>
            <a:lvl7pPr marL="3200400" lvl="6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90"/>
              <a:buNone/>
              <a:defRPr sz="2100" b="1"/>
            </a:lvl7pPr>
            <a:lvl8pPr marL="3657600" lvl="7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90"/>
              <a:buNone/>
              <a:defRPr sz="2100" b="1"/>
            </a:lvl8pPr>
            <a:lvl9pPr marL="4114800" lvl="8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90"/>
              <a:buNone/>
              <a:defRPr sz="2100" b="1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2"/>
          </p:nvPr>
        </p:nvSpPr>
        <p:spPr>
          <a:xfrm flipH="1">
            <a:off x="6094412" y="2209800"/>
            <a:ext cx="4977104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lvl="0" indent="-355600" algn="r" rtl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5pPr>
            <a:lvl6pPr marL="2743200" lvl="5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6pPr>
            <a:lvl7pPr marL="3200400" lvl="6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7pPr>
            <a:lvl8pPr marL="3657600" lvl="7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8pPr>
            <a:lvl9pPr marL="4114800" lvl="8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3"/>
          </p:nvPr>
        </p:nvSpPr>
        <p:spPr>
          <a:xfrm flipH="1">
            <a:off x="914162" y="1608836"/>
            <a:ext cx="4973041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L="457200" lvl="0" indent="-22860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700"/>
              <a:buNone/>
              <a:defRPr sz="2700" b="1"/>
            </a:lvl2pPr>
            <a:lvl3pPr marL="1371600" lvl="2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100"/>
              <a:buNone/>
              <a:defRPr sz="2100" b="1"/>
            </a:lvl4pPr>
            <a:lvl5pPr marL="2286000" lvl="4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100"/>
              <a:buNone/>
              <a:defRPr sz="2100" b="1"/>
            </a:lvl5pPr>
            <a:lvl6pPr marL="2743200" lvl="5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90"/>
              <a:buNone/>
              <a:defRPr sz="2100" b="1"/>
            </a:lvl6pPr>
            <a:lvl7pPr marL="3200400" lvl="6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90"/>
              <a:buNone/>
              <a:defRPr sz="2100" b="1"/>
            </a:lvl7pPr>
            <a:lvl8pPr marL="3657600" lvl="7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90"/>
              <a:buNone/>
              <a:defRPr sz="2100" b="1"/>
            </a:lvl8pPr>
            <a:lvl9pPr marL="4114800" lvl="8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90"/>
              <a:buNone/>
              <a:defRPr sz="2100" b="1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4"/>
          </p:nvPr>
        </p:nvSpPr>
        <p:spPr>
          <a:xfrm flipH="1">
            <a:off x="914162" y="2209800"/>
            <a:ext cx="4977104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lvl="0" indent="-355600" algn="r" rtl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5pPr>
            <a:lvl6pPr marL="2743200" lvl="5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6pPr>
            <a:lvl7pPr marL="3200400" lvl="6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7pPr>
            <a:lvl8pPr marL="3657600" lvl="7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8pPr>
            <a:lvl9pPr marL="4114800" lvl="8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 flipH="1">
            <a:off x="8329030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 flipH="1">
            <a:off x="206468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 flipH="1">
            <a:off x="914161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 flipH="1">
            <a:off x="914162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4400"/>
              <a:buFont typeface="Tahom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 flipH="1">
            <a:off x="8329030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 flipH="1">
            <a:off x="206468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 flipH="1">
            <a:off x="914161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 flipH="1">
            <a:off x="8329030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 flipH="1">
            <a:off x="206468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 flipH="1">
            <a:off x="914161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 flipH="1">
            <a:off x="304721" y="0"/>
            <a:ext cx="7922736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 flipH="1">
            <a:off x="8381286" y="1701800"/>
            <a:ext cx="3351927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2000"/>
              <a:buFont typeface="Tahom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 flipH="1">
            <a:off x="914162" y="482600"/>
            <a:ext cx="6805427" cy="5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lvl="0" indent="-381000" algn="r" rtl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5pPr>
            <a:lvl6pPr marL="2743200" lvl="5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6pPr>
            <a:lvl7pPr marL="3200400" lvl="6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7pPr>
            <a:lvl8pPr marL="3657600" lvl="7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8pPr>
            <a:lvl9pPr marL="4114800" lvl="8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2"/>
          </p:nvPr>
        </p:nvSpPr>
        <p:spPr>
          <a:xfrm flipH="1">
            <a:off x="8381286" y="4648200"/>
            <a:ext cx="3351927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lvl="0" indent="-228600" algn="r" rtl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300"/>
              <a:buNone/>
              <a:defRPr sz="1300"/>
            </a:lvl3pPr>
            <a:lvl4pPr marL="1828800" lvl="3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080"/>
              <a:buNone/>
              <a:defRPr sz="1200"/>
            </a:lvl6pPr>
            <a:lvl7pPr marL="3200400" lvl="6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080"/>
              <a:buNone/>
              <a:defRPr sz="1200"/>
            </a:lvl7pPr>
            <a:lvl8pPr marL="3657600" lvl="7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080"/>
              <a:buNone/>
              <a:defRPr sz="1200"/>
            </a:lvl8pPr>
            <a:lvl9pPr marL="4114800" lvl="8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080"/>
              <a:buNone/>
              <a:defRPr sz="12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 flipH="1">
            <a:off x="8329030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 flipH="1">
            <a:off x="206468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 flipH="1">
            <a:off x="914161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 flipH="1">
            <a:off x="2082257" y="0"/>
            <a:ext cx="802431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 flipH="1">
            <a:off x="2437766" y="4800600"/>
            <a:ext cx="73132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2000"/>
              <a:buFont typeface="Tahom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2"/>
          </p:nvPr>
        </p:nvSpPr>
        <p:spPr>
          <a:xfrm flipH="1">
            <a:off x="2437766" y="279401"/>
            <a:ext cx="7313295" cy="444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R="0" lvl="0" algn="r" rtl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056E9F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56E9F"/>
              </a:buClr>
              <a:buSzPts val="3700"/>
              <a:buFont typeface="Century Gothic"/>
              <a:buNone/>
              <a:defRPr sz="3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56E9F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56E9F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56E9F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56E9F"/>
              </a:buClr>
              <a:buSzPts val="2430"/>
              <a:buFont typeface="Century Gothic"/>
              <a:buNone/>
              <a:defRPr sz="27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56E9F"/>
              </a:buClr>
              <a:buSzPts val="2430"/>
              <a:buFont typeface="Century Gothic"/>
              <a:buNone/>
              <a:defRPr sz="27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56E9F"/>
              </a:buClr>
              <a:buSzPts val="2430"/>
              <a:buFont typeface="Century Gothic"/>
              <a:buNone/>
              <a:defRPr sz="27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56E9F"/>
              </a:buClr>
              <a:buSzPts val="2430"/>
              <a:buFont typeface="Century Gothic"/>
              <a:buNone/>
              <a:defRPr sz="27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 flipH="1">
            <a:off x="2437766" y="5562600"/>
            <a:ext cx="7313295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lvl="0" indent="-22860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300"/>
              <a:buNone/>
              <a:defRPr sz="1300"/>
            </a:lvl3pPr>
            <a:lvl4pPr marL="1828800" lvl="3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080"/>
              <a:buNone/>
              <a:defRPr sz="1200"/>
            </a:lvl6pPr>
            <a:lvl7pPr marL="3200400" lvl="6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080"/>
              <a:buNone/>
              <a:defRPr sz="1200"/>
            </a:lvl7pPr>
            <a:lvl8pPr marL="3657600" lvl="7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080"/>
              <a:buNone/>
              <a:defRPr sz="1200"/>
            </a:lvl8pPr>
            <a:lvl9pPr marL="4114800" lvl="8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08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 flipH="1">
            <a:off x="8329030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 flipH="1">
            <a:off x="206468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 flipH="1">
            <a:off x="914161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 flipH="1">
            <a:off x="-1747" y="0"/>
            <a:ext cx="12188952" cy="6858000"/>
            <a:chOff x="1620" y="0"/>
            <a:chExt cx="12188952" cy="6858000"/>
          </a:xfrm>
        </p:grpSpPr>
        <p:sp>
          <p:nvSpPr>
            <p:cNvPr id="11" name="Google Shape;11;p1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>
              <a:gsLst>
                <a:gs pos="0">
                  <a:srgbClr val="4C661A"/>
                </a:gs>
                <a:gs pos="58000">
                  <a:srgbClr val="D5EAAE"/>
                </a:gs>
                <a:gs pos="100000">
                  <a:srgbClr val="4C661A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rgbClr val="EAF5D6">
                <a:alpha val="49803"/>
              </a:srgbClr>
            </a:soli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 flipH="1">
            <a:off x="914162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4400"/>
              <a:buFont typeface="Tahoma"/>
              <a:buNone/>
              <a:defRPr sz="4400" b="0" i="0" u="none" strike="noStrike" cap="none">
                <a:solidFill>
                  <a:srgbClr val="31521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 flipH="1">
            <a:off x="914162" y="1701800"/>
            <a:ext cx="1015735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381000" algn="r" rtl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056E9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56E9F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56E9F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56E9F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56E9F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56E9F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56E9F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56E9F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r" rtl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056E9F"/>
              </a:buClr>
              <a:buSzPts val="1620"/>
              <a:buFont typeface="Century Gothic"/>
              <a:buNone/>
              <a:defRPr sz="18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 flipH="1">
            <a:off x="8329030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 flipH="1">
            <a:off x="206468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 flipH="1">
            <a:off x="914161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222F2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co.il/meitzav-practice-grade-5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D68mKBSaHU" TargetMode="External"/><Relationship Id="rId5" Type="http://schemas.openxmlformats.org/officeDocument/2006/relationships/hyperlink" Target="https://www.ecb.co.il/hey-2/" TargetMode="External"/><Relationship Id="rId4" Type="http://schemas.openxmlformats.org/officeDocument/2006/relationships/hyperlink" Target="https://upp.co.il/product/meitzav-booklet-for-the-5th-grad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english/yesodi/study_topics/audio-books-stories-reading-and-listenin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p.education.gov.il/tchumey_daat/english/yesodi/study_topics/english-through-music/" TargetMode="External"/><Relationship Id="rId4" Type="http://schemas.openxmlformats.org/officeDocument/2006/relationships/hyperlink" Target="https://pop.education.gov.il/tchumey_daat/english/chativat-beynayim/study_topics/listening_comprehensio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everywhere.com/action-listening-games/whos-got-what-an-action-listening-ga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ducation.gov.il/EducationCMS/Units/Rama/MivchaneyMadafLamore02/AnglitKitaHei/English5Heb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ms.education.gov.il/EducationCMS/Units/Rama/maagaraimesimot/MaagreMesimot/MaagarMisimotYesodi.htm" TargetMode="External"/><Relationship Id="rId4" Type="http://schemas.openxmlformats.org/officeDocument/2006/relationships/hyperlink" Target="http://cms.education.gov.il/EducationCMS/Units/Rama/MivchaneyMadafLamore02/AnglitKitaChet/English8Heb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/>
        </p:nvSpPr>
        <p:spPr>
          <a:xfrm>
            <a:off x="693812" y="476672"/>
            <a:ext cx="6624736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LISTENING TASKS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TEACH KIDS TO LISTE</a:t>
            </a:r>
            <a:r>
              <a:rPr lang="en-US" sz="6000" b="1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N?</a:t>
            </a:r>
            <a:endParaRPr sz="2400" b="1" i="0" u="none" strike="noStrike" cap="none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 flipH="1">
            <a:off x="787575" y="304800"/>
            <a:ext cx="10941900" cy="9165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Do You Need More Listening Tasks?</a:t>
            </a:r>
            <a:endParaRPr b="1"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 flipH="1">
            <a:off x="901475" y="1347500"/>
            <a:ext cx="10157400" cy="51003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ECB Meitzav practice books: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https://www.ecb.co.il/meitzav-practice-grade-5/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UPP Meitzav practice books: 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https://upp.co.il/product/meitzav-booklet-for-the-5th-grade/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8735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Textbooks.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https://www.ecb.co.il/hey-2/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			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8735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You Tube - for example: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https://www.youtube.com/watch?v=PD68mKBSaHU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 flipH="1">
            <a:off x="914125" y="76200"/>
            <a:ext cx="10157400" cy="12810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Here are Some More...</a:t>
            </a: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 flipH="1">
            <a:off x="914116" y="1701800"/>
            <a:ext cx="10157400" cy="44703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Audiobooks:          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https://pop.education.gov.il/tchumey_daat/english/yesodi/study_topics/audio-books-stories-reading-and-listening/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Other activities:   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https://pop.education.gov.il/tchumey_daat/english/chativat-beynayim/study_topics/listening_comprehension/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Songs: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https://pop.education.gov.il/tchumey_daat/english/yesodi/study_topics/english-through-music/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866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 flipH="1">
            <a:off x="914125" y="468175"/>
            <a:ext cx="10157400" cy="8154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Just a Final Comment </a:t>
            </a:r>
            <a:endParaRPr b="1"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 flipH="1">
            <a:off x="914125" y="1500200"/>
            <a:ext cx="10157400" cy="51561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 algn="ctr" rtl="0">
              <a:spcBef>
                <a:spcPts val="1866"/>
              </a:spcBef>
              <a:spcAft>
                <a:spcPts val="0"/>
              </a:spcAft>
              <a:buNone/>
            </a:pPr>
            <a:r>
              <a:rPr lang="en-US"/>
              <a:t>Remember, English needs to be </a:t>
            </a:r>
            <a:r>
              <a:rPr lang="en-US" b="1"/>
              <a:t>PRESENT</a:t>
            </a:r>
            <a:r>
              <a:rPr lang="en-US"/>
              <a:t>.</a:t>
            </a:r>
            <a:endParaRPr/>
          </a:p>
          <a:p>
            <a:pPr marL="0" lvl="0" indent="0" algn="ctr" rtl="0">
              <a:spcBef>
                <a:spcPts val="1866"/>
              </a:spcBef>
              <a:spcAft>
                <a:spcPts val="0"/>
              </a:spcAft>
              <a:buNone/>
            </a:pPr>
            <a:r>
              <a:rPr lang="en-US"/>
              <a:t>It should be the spoken language used by English teachers when speaking to pupils in school.</a:t>
            </a:r>
            <a:endParaRPr/>
          </a:p>
          <a:p>
            <a:pPr marL="0" lvl="0" indent="0" algn="l" rtl="0">
              <a:spcBef>
                <a:spcPts val="1866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4625" y="3354024"/>
            <a:ext cx="5138076" cy="33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/>
        </p:nvSpPr>
        <p:spPr>
          <a:xfrm>
            <a:off x="2638028" y="5013176"/>
            <a:ext cx="77049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923025" y="1500200"/>
            <a:ext cx="10342800" cy="4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b="1">
              <a:uFill>
                <a:noFill/>
              </a:uFill>
              <a:hlinkClick r:id="rId3"/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2264250" y="628225"/>
            <a:ext cx="77049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Let’s Play…</a:t>
            </a:r>
            <a:endParaRPr sz="4800" b="1"/>
          </a:p>
        </p:txBody>
      </p:sp>
      <p:pic>
        <p:nvPicPr>
          <p:cNvPr id="113" name="Google Shape;113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3850" y="2766250"/>
            <a:ext cx="2870731" cy="2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1762925" y="2461950"/>
            <a:ext cx="31095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ahoma"/>
                <a:ea typeface="Tahoma"/>
                <a:cs typeface="Tahoma"/>
                <a:sym typeface="Tahoma"/>
              </a:rPr>
              <a:t>Who’s Got What?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 flipH="1">
            <a:off x="914116" y="76200"/>
            <a:ext cx="10157400" cy="13971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Listening Tasks - Challenges </a:t>
            </a:r>
            <a:endParaRPr b="1"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 flipH="1">
            <a:off x="914116" y="1701900"/>
            <a:ext cx="10157400" cy="44703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866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Pupils have problems understanding the questions.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Pupils have difficulties understanding/following the spoken text.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Pupils are anxious about missing information or spelling mistakes.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Pupils forget what they have heard.</a:t>
            </a:r>
            <a:endParaRPr/>
          </a:p>
          <a:p>
            <a:pPr marL="914400" lvl="0" indent="0" algn="l" rtl="0">
              <a:spcBef>
                <a:spcPts val="1866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575" y="3881675"/>
            <a:ext cx="3852276" cy="25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 flipH="1">
            <a:off x="914116" y="76200"/>
            <a:ext cx="10157400" cy="13971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Additional Challenges </a:t>
            </a:r>
            <a:endParaRPr b="1"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flipH="1">
            <a:off x="914116" y="1701800"/>
            <a:ext cx="10157400" cy="44703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866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Long texts.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Different accents.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The speaker reads too quickly.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Lack of vocabulary knowledge.</a:t>
            </a:r>
            <a:endParaRPr/>
          </a:p>
          <a:p>
            <a:pPr marL="457200" lvl="0" indent="0" algn="l" rtl="0"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866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6732" y="3429000"/>
            <a:ext cx="4104800" cy="27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 flipH="1">
            <a:off x="914116" y="76200"/>
            <a:ext cx="10157400" cy="13971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Pre-Listening Activities</a:t>
            </a:r>
            <a:endParaRPr b="1"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 flipH="1">
            <a:off x="914116" y="1701800"/>
            <a:ext cx="10157400" cy="44703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866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Reassure your students they don’t have to know </a:t>
            </a:r>
            <a:r>
              <a:rPr lang="en-US" b="1"/>
              <a:t>every</a:t>
            </a:r>
            <a:r>
              <a:rPr lang="en-US"/>
              <a:t> word.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Predict - helps focusing on important facts and retrieving necessary vocabulary.    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Pictures - discuss the pictures, teach appropriate vocabulary.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Read the instructions and predict what the text will be about.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Find out what they already know about the topic.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 flipH="1">
            <a:off x="914125" y="475475"/>
            <a:ext cx="10157400" cy="9978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</a:rPr>
              <a:t>Pre-Listening Activities</a:t>
            </a: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 flipH="1">
            <a:off x="914116" y="1701800"/>
            <a:ext cx="10157400" cy="44703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866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Focus on key words - PPTN - Person, Place, Things, Numbers.  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866"/>
              </a:spcBef>
              <a:spcAft>
                <a:spcPts val="0"/>
              </a:spcAft>
              <a:buNone/>
            </a:pPr>
            <a:r>
              <a:rPr lang="en-US"/>
              <a:t>Keywords are found both in the text and questions. Students can use them to predict (Who, Where, What, How many/When, Why etc.).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1866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When practicing, make sure you allocate sufficient time to read the  questions.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Have the pupils translate to L1 next to each question to better understand: What am I being asked?</a:t>
            </a:r>
            <a:endParaRPr/>
          </a:p>
          <a:p>
            <a:pPr marL="0" lvl="0" indent="0" algn="l" rtl="0">
              <a:spcBef>
                <a:spcPts val="1866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 flipH="1">
            <a:off x="914116" y="76200"/>
            <a:ext cx="10157400" cy="13971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Listening </a:t>
            </a:r>
            <a:endParaRPr b="1"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 flipH="1">
            <a:off x="914125" y="1473300"/>
            <a:ext cx="10157400" cy="51642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 algn="l" rtl="0">
              <a:spcBef>
                <a:spcPts val="1866"/>
              </a:spcBef>
              <a:spcAft>
                <a:spcPts val="0"/>
              </a:spcAft>
              <a:buNone/>
            </a:pPr>
            <a:r>
              <a:rPr lang="en-US" b="1"/>
              <a:t>DURING the FIRST Listening:</a:t>
            </a:r>
            <a:endParaRPr b="1"/>
          </a:p>
          <a:p>
            <a:pPr marL="457200" lvl="0" indent="-381000" algn="l" rtl="0">
              <a:spcBef>
                <a:spcPts val="1866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Focus on keywords (PPTN) and try to extract the main idea.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Find synonyms. 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Take notes to support your memory.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Try to answer as many questions as possible.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Highlight the questions they couldn’t answer.</a:t>
            </a:r>
            <a:endParaRPr/>
          </a:p>
          <a:p>
            <a:pPr marL="0" lvl="0" indent="0" algn="l" rtl="0">
              <a:spcBef>
                <a:spcPts val="1866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866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AFTER the FIRST Listening:</a:t>
            </a:r>
            <a:endParaRPr b="1"/>
          </a:p>
          <a:p>
            <a:pPr marL="457200" lvl="0" indent="-381000" algn="l" rtl="0">
              <a:spcBef>
                <a:spcPts val="1866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Eliminate possibilities, in order to reduce the amount of information.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Answer questions if possible.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 flipH="1">
            <a:off x="914116" y="76200"/>
            <a:ext cx="10157400" cy="13971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Listening</a:t>
            </a:r>
            <a:endParaRPr b="1"/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1"/>
          </p:nvPr>
        </p:nvSpPr>
        <p:spPr>
          <a:xfrm flipH="1">
            <a:off x="914116" y="1701800"/>
            <a:ext cx="10157400" cy="44703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 algn="l" rtl="0"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DURING the Second Listening:</a:t>
            </a:r>
            <a:endParaRPr b="1"/>
          </a:p>
          <a:p>
            <a:pPr marL="457200" lvl="0" indent="-381000" algn="l" rtl="0">
              <a:spcBef>
                <a:spcPts val="1866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Answer the questions left.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Check your answers.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Focus on the questions you highlighted. </a:t>
            </a:r>
            <a:endParaRPr/>
          </a:p>
          <a:p>
            <a:pPr marL="0" lvl="0" indent="0" algn="l" rtl="0">
              <a:spcBef>
                <a:spcPts val="1866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866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AFTER the SECOND Listening:</a:t>
            </a:r>
            <a:endParaRPr b="1"/>
          </a:p>
          <a:p>
            <a:pPr marL="457200" lvl="0" indent="-381000" algn="l" rtl="0">
              <a:spcBef>
                <a:spcPts val="1866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Answer ALL questions.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Check ALL your answers.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/>
        </p:nvSpPr>
        <p:spPr>
          <a:xfrm>
            <a:off x="820325" y="505924"/>
            <a:ext cx="9793200" cy="62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493" marR="0" lvl="1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Ideas for </a:t>
            </a:r>
            <a:r>
              <a:rPr lang="en-US" sz="3600" b="1" u="sng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US" sz="3600" b="1" i="0" u="sng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istening </a:t>
            </a:r>
            <a:r>
              <a:rPr lang="en-US" sz="3600" b="1" u="sng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-US" sz="3600" b="1" i="0" u="sng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ractice:</a:t>
            </a:r>
            <a:endParaRPr sz="3600"/>
          </a:p>
          <a:p>
            <a:pPr marL="609493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561886" marR="0" lvl="2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Guess who game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561886" marR="0" lvl="2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➢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Listening to songs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561887" marR="0" lvl="2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➢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Listening to PodCasts (download Israel Podcast App)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561887" marR="0" lvl="2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Simon says game</a:t>
            </a:r>
            <a:endParaRPr/>
          </a:p>
          <a:p>
            <a:pPr marL="1561886" marR="0" lvl="2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Meitzav practice for </a:t>
            </a: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mentary Schools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RAMA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link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561887" marR="0" lvl="2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Meitzav practice for Middle School RAMA </a:t>
            </a:r>
            <a:r>
              <a:rPr lang="en-US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link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561887" marR="0" lvl="2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Assessment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tasks- RAMA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link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מצגת &quot;ברוכים השבים לבית הספר&quot;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של Office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Custom</PresentationFormat>
  <Paragraphs>95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Century Gothic</vt:lpstr>
      <vt:lpstr>Calibri</vt:lpstr>
      <vt:lpstr>Bree Serif</vt:lpstr>
      <vt:lpstr>Noto Sans Symbols</vt:lpstr>
      <vt:lpstr>Arial</vt:lpstr>
      <vt:lpstr>Tahoma</vt:lpstr>
      <vt:lpstr>מצגת "ברוכים השבים לבית הספר"</vt:lpstr>
      <vt:lpstr>PowerPoint Presentation</vt:lpstr>
      <vt:lpstr>PowerPoint Presentation</vt:lpstr>
      <vt:lpstr>Listening Tasks - Challenges </vt:lpstr>
      <vt:lpstr>Additional Challenges </vt:lpstr>
      <vt:lpstr>Pre-Listening Activities</vt:lpstr>
      <vt:lpstr>Pre-Listening Activities</vt:lpstr>
      <vt:lpstr>Listening </vt:lpstr>
      <vt:lpstr> Listening</vt:lpstr>
      <vt:lpstr>PowerPoint Presentation</vt:lpstr>
      <vt:lpstr>Do You Need More Listening Tasks?</vt:lpstr>
      <vt:lpstr>Here are Some More...</vt:lpstr>
      <vt:lpstr>Just a Final Comment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Yom Tov</dc:creator>
  <cp:lastModifiedBy>sarah Yom Tov</cp:lastModifiedBy>
  <cp:revision>1</cp:revision>
  <dcterms:modified xsi:type="dcterms:W3CDTF">2019-02-12T13:28:56Z</dcterms:modified>
</cp:coreProperties>
</file>